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2" r:id="rId3"/>
    <p:sldId id="273" r:id="rId4"/>
    <p:sldId id="274" r:id="rId5"/>
    <p:sldId id="275" r:id="rId6"/>
    <p:sldId id="270" r:id="rId7"/>
  </p:sldIdLst>
  <p:sldSz cx="11880850" cy="7740650"/>
  <p:notesSz cx="6858000" cy="9144000"/>
  <p:defaultTextStyle>
    <a:defPPr>
      <a:defRPr lang="en-US"/>
    </a:defPPr>
    <a:lvl1pPr marL="0" algn="l" defTabSz="1121146" rtl="0" eaLnBrk="1" latinLnBrk="0" hangingPunct="1">
      <a:defRPr sz="2200" kern="1200">
        <a:solidFill>
          <a:schemeClr val="tx1"/>
        </a:solidFill>
        <a:latin typeface="+mn-lt"/>
        <a:ea typeface="+mn-ea"/>
        <a:cs typeface="+mn-cs"/>
      </a:defRPr>
    </a:lvl1pPr>
    <a:lvl2pPr marL="560573" algn="l" defTabSz="1121146" rtl="0" eaLnBrk="1" latinLnBrk="0" hangingPunct="1">
      <a:defRPr sz="2200" kern="1200">
        <a:solidFill>
          <a:schemeClr val="tx1"/>
        </a:solidFill>
        <a:latin typeface="+mn-lt"/>
        <a:ea typeface="+mn-ea"/>
        <a:cs typeface="+mn-cs"/>
      </a:defRPr>
    </a:lvl2pPr>
    <a:lvl3pPr marL="1121146" algn="l" defTabSz="1121146" rtl="0" eaLnBrk="1" latinLnBrk="0" hangingPunct="1">
      <a:defRPr sz="2200" kern="1200">
        <a:solidFill>
          <a:schemeClr val="tx1"/>
        </a:solidFill>
        <a:latin typeface="+mn-lt"/>
        <a:ea typeface="+mn-ea"/>
        <a:cs typeface="+mn-cs"/>
      </a:defRPr>
    </a:lvl3pPr>
    <a:lvl4pPr marL="1681719" algn="l" defTabSz="1121146" rtl="0" eaLnBrk="1" latinLnBrk="0" hangingPunct="1">
      <a:defRPr sz="2200" kern="1200">
        <a:solidFill>
          <a:schemeClr val="tx1"/>
        </a:solidFill>
        <a:latin typeface="+mn-lt"/>
        <a:ea typeface="+mn-ea"/>
        <a:cs typeface="+mn-cs"/>
      </a:defRPr>
    </a:lvl4pPr>
    <a:lvl5pPr marL="2242292" algn="l" defTabSz="1121146" rtl="0" eaLnBrk="1" latinLnBrk="0" hangingPunct="1">
      <a:defRPr sz="2200" kern="1200">
        <a:solidFill>
          <a:schemeClr val="tx1"/>
        </a:solidFill>
        <a:latin typeface="+mn-lt"/>
        <a:ea typeface="+mn-ea"/>
        <a:cs typeface="+mn-cs"/>
      </a:defRPr>
    </a:lvl5pPr>
    <a:lvl6pPr marL="2802865" algn="l" defTabSz="1121146" rtl="0" eaLnBrk="1" latinLnBrk="0" hangingPunct="1">
      <a:defRPr sz="2200" kern="1200">
        <a:solidFill>
          <a:schemeClr val="tx1"/>
        </a:solidFill>
        <a:latin typeface="+mn-lt"/>
        <a:ea typeface="+mn-ea"/>
        <a:cs typeface="+mn-cs"/>
      </a:defRPr>
    </a:lvl6pPr>
    <a:lvl7pPr marL="3363438" algn="l" defTabSz="1121146" rtl="0" eaLnBrk="1" latinLnBrk="0" hangingPunct="1">
      <a:defRPr sz="2200" kern="1200">
        <a:solidFill>
          <a:schemeClr val="tx1"/>
        </a:solidFill>
        <a:latin typeface="+mn-lt"/>
        <a:ea typeface="+mn-ea"/>
        <a:cs typeface="+mn-cs"/>
      </a:defRPr>
    </a:lvl7pPr>
    <a:lvl8pPr marL="3924010" algn="l" defTabSz="1121146" rtl="0" eaLnBrk="1" latinLnBrk="0" hangingPunct="1">
      <a:defRPr sz="2200" kern="1200">
        <a:solidFill>
          <a:schemeClr val="tx1"/>
        </a:solidFill>
        <a:latin typeface="+mn-lt"/>
        <a:ea typeface="+mn-ea"/>
        <a:cs typeface="+mn-cs"/>
      </a:defRPr>
    </a:lvl8pPr>
    <a:lvl9pPr marL="4484583" algn="l" defTabSz="112114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1" autoAdjust="0"/>
    <p:restoredTop sz="94660"/>
  </p:normalViewPr>
  <p:slideViewPr>
    <p:cSldViewPr>
      <p:cViewPr varScale="1">
        <p:scale>
          <a:sx n="100" d="100"/>
          <a:sy n="100" d="100"/>
        </p:scale>
        <p:origin x="576" y="108"/>
      </p:cViewPr>
      <p:guideLst>
        <p:guide orient="horz" pos="2438"/>
        <p:guide pos="37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675BF-2EBA-47CC-AFA2-D8620F211E0C}" type="datetimeFigureOut">
              <a:rPr lang="en-US" smtClean="0"/>
              <a:pPr/>
              <a:t>6/19/2025</a:t>
            </a:fld>
            <a:endParaRPr lang="en-US"/>
          </a:p>
        </p:txBody>
      </p:sp>
      <p:sp>
        <p:nvSpPr>
          <p:cNvPr id="4" name="Slide Image Placeholder 3"/>
          <p:cNvSpPr>
            <a:spLocks noGrp="1" noRot="1" noChangeAspect="1"/>
          </p:cNvSpPr>
          <p:nvPr>
            <p:ph type="sldImg" idx="2"/>
          </p:nvPr>
        </p:nvSpPr>
        <p:spPr>
          <a:xfrm>
            <a:off x="798513" y="685800"/>
            <a:ext cx="5260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CFC2C-9340-46BE-9B61-79946CAFC5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4" y="2404619"/>
            <a:ext cx="10098723" cy="1659223"/>
          </a:xfrm>
        </p:spPr>
        <p:txBody>
          <a:bodyPr/>
          <a:lstStyle/>
          <a:p>
            <a:r>
              <a:rPr lang="en-US"/>
              <a:t>Click to edit Master title style</a:t>
            </a:r>
          </a:p>
        </p:txBody>
      </p:sp>
      <p:sp>
        <p:nvSpPr>
          <p:cNvPr id="3" name="Subtitle 2"/>
          <p:cNvSpPr>
            <a:spLocks noGrp="1"/>
          </p:cNvSpPr>
          <p:nvPr>
            <p:ph type="subTitle" idx="1"/>
          </p:nvPr>
        </p:nvSpPr>
        <p:spPr>
          <a:xfrm>
            <a:off x="1782128" y="4386368"/>
            <a:ext cx="8316595" cy="1978166"/>
          </a:xfrm>
        </p:spPr>
        <p:txBody>
          <a:bodyPr/>
          <a:lstStyle>
            <a:lvl1pPr marL="0" indent="0" algn="ctr">
              <a:buNone/>
              <a:defRPr>
                <a:solidFill>
                  <a:schemeClr val="tx1">
                    <a:tint val="75000"/>
                  </a:schemeClr>
                </a:solidFill>
              </a:defRPr>
            </a:lvl1pPr>
            <a:lvl2pPr marL="560573" indent="0" algn="ctr">
              <a:buNone/>
              <a:defRPr>
                <a:solidFill>
                  <a:schemeClr val="tx1">
                    <a:tint val="75000"/>
                  </a:schemeClr>
                </a:solidFill>
              </a:defRPr>
            </a:lvl2pPr>
            <a:lvl3pPr marL="1121146" indent="0" algn="ctr">
              <a:buNone/>
              <a:defRPr>
                <a:solidFill>
                  <a:schemeClr val="tx1">
                    <a:tint val="75000"/>
                  </a:schemeClr>
                </a:solidFill>
              </a:defRPr>
            </a:lvl3pPr>
            <a:lvl4pPr marL="1681719" indent="0" algn="ctr">
              <a:buNone/>
              <a:defRPr>
                <a:solidFill>
                  <a:schemeClr val="tx1">
                    <a:tint val="75000"/>
                  </a:schemeClr>
                </a:solidFill>
              </a:defRPr>
            </a:lvl4pPr>
            <a:lvl5pPr marL="2242292" indent="0" algn="ctr">
              <a:buNone/>
              <a:defRPr>
                <a:solidFill>
                  <a:schemeClr val="tx1">
                    <a:tint val="75000"/>
                  </a:schemeClr>
                </a:solidFill>
              </a:defRPr>
            </a:lvl5pPr>
            <a:lvl6pPr marL="2802865" indent="0" algn="ctr">
              <a:buNone/>
              <a:defRPr>
                <a:solidFill>
                  <a:schemeClr val="tx1">
                    <a:tint val="75000"/>
                  </a:schemeClr>
                </a:solidFill>
              </a:defRPr>
            </a:lvl6pPr>
            <a:lvl7pPr marL="3363438" indent="0" algn="ctr">
              <a:buNone/>
              <a:defRPr>
                <a:solidFill>
                  <a:schemeClr val="tx1">
                    <a:tint val="75000"/>
                  </a:schemeClr>
                </a:solidFill>
              </a:defRPr>
            </a:lvl7pPr>
            <a:lvl8pPr marL="3924010" indent="0" algn="ctr">
              <a:buNone/>
              <a:defRPr>
                <a:solidFill>
                  <a:schemeClr val="tx1">
                    <a:tint val="75000"/>
                  </a:schemeClr>
                </a:solidFill>
              </a:defRPr>
            </a:lvl8pPr>
            <a:lvl9pPr marL="44845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4ADDF8-0E21-4620-B430-49C848E9874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ADDF8-0E21-4620-B430-49C848E9874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309985"/>
            <a:ext cx="2673191" cy="6604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042" y="309985"/>
            <a:ext cx="7821560" cy="6604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ADDF8-0E21-4620-B430-49C848E9874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ADDF8-0E21-4620-B430-49C848E9874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505" y="4974085"/>
            <a:ext cx="10098723" cy="1537379"/>
          </a:xfrm>
        </p:spPr>
        <p:txBody>
          <a:bodyPr anchor="t"/>
          <a:lstStyle>
            <a:lvl1pPr algn="l">
              <a:defRPr sz="4900" b="1" cap="all"/>
            </a:lvl1pPr>
          </a:lstStyle>
          <a:p>
            <a:r>
              <a:rPr lang="en-US"/>
              <a:t>Click to edit Master title style</a:t>
            </a:r>
          </a:p>
        </p:txBody>
      </p:sp>
      <p:sp>
        <p:nvSpPr>
          <p:cNvPr id="3" name="Text Placeholder 2"/>
          <p:cNvSpPr>
            <a:spLocks noGrp="1"/>
          </p:cNvSpPr>
          <p:nvPr>
            <p:ph type="body" idx="1"/>
          </p:nvPr>
        </p:nvSpPr>
        <p:spPr>
          <a:xfrm>
            <a:off x="938505" y="3280818"/>
            <a:ext cx="10098723" cy="1693267"/>
          </a:xfrm>
        </p:spPr>
        <p:txBody>
          <a:bodyPr anchor="b"/>
          <a:lstStyle>
            <a:lvl1pPr marL="0" indent="0">
              <a:buNone/>
              <a:defRPr sz="2500">
                <a:solidFill>
                  <a:schemeClr val="tx1">
                    <a:tint val="75000"/>
                  </a:schemeClr>
                </a:solidFill>
              </a:defRPr>
            </a:lvl1pPr>
            <a:lvl2pPr marL="560573" indent="0">
              <a:buNone/>
              <a:defRPr sz="2200">
                <a:solidFill>
                  <a:schemeClr val="tx1">
                    <a:tint val="75000"/>
                  </a:schemeClr>
                </a:solidFill>
              </a:defRPr>
            </a:lvl2pPr>
            <a:lvl3pPr marL="1121146" indent="0">
              <a:buNone/>
              <a:defRPr sz="2000">
                <a:solidFill>
                  <a:schemeClr val="tx1">
                    <a:tint val="75000"/>
                  </a:schemeClr>
                </a:solidFill>
              </a:defRPr>
            </a:lvl3pPr>
            <a:lvl4pPr marL="1681719" indent="0">
              <a:buNone/>
              <a:defRPr sz="1700">
                <a:solidFill>
                  <a:schemeClr val="tx1">
                    <a:tint val="75000"/>
                  </a:schemeClr>
                </a:solidFill>
              </a:defRPr>
            </a:lvl4pPr>
            <a:lvl5pPr marL="2242292" indent="0">
              <a:buNone/>
              <a:defRPr sz="1700">
                <a:solidFill>
                  <a:schemeClr val="tx1">
                    <a:tint val="75000"/>
                  </a:schemeClr>
                </a:solidFill>
              </a:defRPr>
            </a:lvl5pPr>
            <a:lvl6pPr marL="2802865" indent="0">
              <a:buNone/>
              <a:defRPr sz="1700">
                <a:solidFill>
                  <a:schemeClr val="tx1">
                    <a:tint val="75000"/>
                  </a:schemeClr>
                </a:solidFill>
              </a:defRPr>
            </a:lvl6pPr>
            <a:lvl7pPr marL="3363438" indent="0">
              <a:buNone/>
              <a:defRPr sz="1700">
                <a:solidFill>
                  <a:schemeClr val="tx1">
                    <a:tint val="75000"/>
                  </a:schemeClr>
                </a:solidFill>
              </a:defRPr>
            </a:lvl7pPr>
            <a:lvl8pPr marL="3924010" indent="0">
              <a:buNone/>
              <a:defRPr sz="1700">
                <a:solidFill>
                  <a:schemeClr val="tx1">
                    <a:tint val="75000"/>
                  </a:schemeClr>
                </a:solidFill>
              </a:defRPr>
            </a:lvl8pPr>
            <a:lvl9pPr marL="4484583"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ADDF8-0E21-4620-B430-49C848E9874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043" y="1806152"/>
            <a:ext cx="5247375" cy="5108471"/>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9432" y="1806152"/>
            <a:ext cx="5247375" cy="5108471"/>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4ADDF8-0E21-4620-B430-49C848E9874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042" y="1732688"/>
            <a:ext cx="5249439" cy="722102"/>
          </a:xfrm>
        </p:spPr>
        <p:txBody>
          <a:bodyPr anchor="b"/>
          <a:lstStyle>
            <a:lvl1pPr marL="0" indent="0">
              <a:buNone/>
              <a:defRPr sz="2900" b="1"/>
            </a:lvl1pPr>
            <a:lvl2pPr marL="560573" indent="0">
              <a:buNone/>
              <a:defRPr sz="2500" b="1"/>
            </a:lvl2pPr>
            <a:lvl3pPr marL="1121146" indent="0">
              <a:buNone/>
              <a:defRPr sz="2200" b="1"/>
            </a:lvl3pPr>
            <a:lvl4pPr marL="1681719" indent="0">
              <a:buNone/>
              <a:defRPr sz="2000" b="1"/>
            </a:lvl4pPr>
            <a:lvl5pPr marL="2242292" indent="0">
              <a:buNone/>
              <a:defRPr sz="2000" b="1"/>
            </a:lvl5pPr>
            <a:lvl6pPr marL="2802865" indent="0">
              <a:buNone/>
              <a:defRPr sz="2000" b="1"/>
            </a:lvl6pPr>
            <a:lvl7pPr marL="3363438" indent="0">
              <a:buNone/>
              <a:defRPr sz="2000" b="1"/>
            </a:lvl7pPr>
            <a:lvl8pPr marL="3924010" indent="0">
              <a:buNone/>
              <a:defRPr sz="2000" b="1"/>
            </a:lvl8pPr>
            <a:lvl9pPr marL="4484583" indent="0">
              <a:buNone/>
              <a:defRPr sz="2000" b="1"/>
            </a:lvl9pPr>
          </a:lstStyle>
          <a:p>
            <a:pPr lvl="0"/>
            <a:r>
              <a:rPr lang="en-US"/>
              <a:t>Click to edit Master text styles</a:t>
            </a:r>
          </a:p>
        </p:txBody>
      </p:sp>
      <p:sp>
        <p:nvSpPr>
          <p:cNvPr id="4" name="Content Placeholder 3"/>
          <p:cNvSpPr>
            <a:spLocks noGrp="1"/>
          </p:cNvSpPr>
          <p:nvPr>
            <p:ph sz="half" idx="2"/>
          </p:nvPr>
        </p:nvSpPr>
        <p:spPr>
          <a:xfrm>
            <a:off x="594042" y="2454790"/>
            <a:ext cx="5249439" cy="4459833"/>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5307" y="1732688"/>
            <a:ext cx="5251501" cy="722102"/>
          </a:xfrm>
        </p:spPr>
        <p:txBody>
          <a:bodyPr anchor="b"/>
          <a:lstStyle>
            <a:lvl1pPr marL="0" indent="0">
              <a:buNone/>
              <a:defRPr sz="2900" b="1"/>
            </a:lvl1pPr>
            <a:lvl2pPr marL="560573" indent="0">
              <a:buNone/>
              <a:defRPr sz="2500" b="1"/>
            </a:lvl2pPr>
            <a:lvl3pPr marL="1121146" indent="0">
              <a:buNone/>
              <a:defRPr sz="2200" b="1"/>
            </a:lvl3pPr>
            <a:lvl4pPr marL="1681719" indent="0">
              <a:buNone/>
              <a:defRPr sz="2000" b="1"/>
            </a:lvl4pPr>
            <a:lvl5pPr marL="2242292" indent="0">
              <a:buNone/>
              <a:defRPr sz="2000" b="1"/>
            </a:lvl5pPr>
            <a:lvl6pPr marL="2802865" indent="0">
              <a:buNone/>
              <a:defRPr sz="2000" b="1"/>
            </a:lvl6pPr>
            <a:lvl7pPr marL="3363438" indent="0">
              <a:buNone/>
              <a:defRPr sz="2000" b="1"/>
            </a:lvl7pPr>
            <a:lvl8pPr marL="3924010" indent="0">
              <a:buNone/>
              <a:defRPr sz="2000" b="1"/>
            </a:lvl8pPr>
            <a:lvl9pPr marL="4484583"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5307" y="2454790"/>
            <a:ext cx="5251501" cy="4459833"/>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4ADDF8-0E21-4620-B430-49C848E98749}" type="datetimeFigureOut">
              <a:rPr lang="en-US" smtClean="0"/>
              <a:pPr/>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ADDF8-0E21-4620-B430-49C848E98749}" type="datetimeFigureOut">
              <a:rPr lang="en-US" smtClean="0"/>
              <a:pPr/>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ADDF8-0E21-4620-B430-49C848E98749}" type="datetimeFigureOut">
              <a:rPr lang="en-US" smtClean="0"/>
              <a:pPr/>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43" y="308193"/>
            <a:ext cx="3908718" cy="131161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5082" y="308193"/>
            <a:ext cx="6641725" cy="6606430"/>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043" y="1619803"/>
            <a:ext cx="3908718" cy="5294820"/>
          </a:xfrm>
        </p:spPr>
        <p:txBody>
          <a:bodyPr/>
          <a:lstStyle>
            <a:lvl1pPr marL="0" indent="0">
              <a:buNone/>
              <a:defRPr sz="1700"/>
            </a:lvl1pPr>
            <a:lvl2pPr marL="560573" indent="0">
              <a:buNone/>
              <a:defRPr sz="1500"/>
            </a:lvl2pPr>
            <a:lvl3pPr marL="1121146" indent="0">
              <a:buNone/>
              <a:defRPr sz="1200"/>
            </a:lvl3pPr>
            <a:lvl4pPr marL="1681719" indent="0">
              <a:buNone/>
              <a:defRPr sz="1100"/>
            </a:lvl4pPr>
            <a:lvl5pPr marL="2242292" indent="0">
              <a:buNone/>
              <a:defRPr sz="1100"/>
            </a:lvl5pPr>
            <a:lvl6pPr marL="2802865" indent="0">
              <a:buNone/>
              <a:defRPr sz="1100"/>
            </a:lvl6pPr>
            <a:lvl7pPr marL="3363438" indent="0">
              <a:buNone/>
              <a:defRPr sz="1100"/>
            </a:lvl7pPr>
            <a:lvl8pPr marL="3924010" indent="0">
              <a:buNone/>
              <a:defRPr sz="1100"/>
            </a:lvl8pPr>
            <a:lvl9pPr marL="448458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04ADDF8-0E21-4620-B430-49C848E9874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730" y="5418455"/>
            <a:ext cx="7128510" cy="63967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8730" y="691641"/>
            <a:ext cx="7128510" cy="4644390"/>
          </a:xfrm>
        </p:spPr>
        <p:txBody>
          <a:bodyPr/>
          <a:lstStyle>
            <a:lvl1pPr marL="0" indent="0">
              <a:buNone/>
              <a:defRPr sz="3900"/>
            </a:lvl1pPr>
            <a:lvl2pPr marL="560573" indent="0">
              <a:buNone/>
              <a:defRPr sz="3400"/>
            </a:lvl2pPr>
            <a:lvl3pPr marL="1121146" indent="0">
              <a:buNone/>
              <a:defRPr sz="2900"/>
            </a:lvl3pPr>
            <a:lvl4pPr marL="1681719" indent="0">
              <a:buNone/>
              <a:defRPr sz="2500"/>
            </a:lvl4pPr>
            <a:lvl5pPr marL="2242292" indent="0">
              <a:buNone/>
              <a:defRPr sz="2500"/>
            </a:lvl5pPr>
            <a:lvl6pPr marL="2802865" indent="0">
              <a:buNone/>
              <a:defRPr sz="2500"/>
            </a:lvl6pPr>
            <a:lvl7pPr marL="3363438" indent="0">
              <a:buNone/>
              <a:defRPr sz="2500"/>
            </a:lvl7pPr>
            <a:lvl8pPr marL="3924010" indent="0">
              <a:buNone/>
              <a:defRPr sz="2500"/>
            </a:lvl8pPr>
            <a:lvl9pPr marL="4484583" indent="0">
              <a:buNone/>
              <a:defRPr sz="2500"/>
            </a:lvl9pPr>
          </a:lstStyle>
          <a:p>
            <a:endParaRPr lang="en-US"/>
          </a:p>
        </p:txBody>
      </p:sp>
      <p:sp>
        <p:nvSpPr>
          <p:cNvPr id="4" name="Text Placeholder 3"/>
          <p:cNvSpPr>
            <a:spLocks noGrp="1"/>
          </p:cNvSpPr>
          <p:nvPr>
            <p:ph type="body" sz="half" idx="2"/>
          </p:nvPr>
        </p:nvSpPr>
        <p:spPr>
          <a:xfrm>
            <a:off x="2328730" y="6058134"/>
            <a:ext cx="7128510" cy="908451"/>
          </a:xfrm>
        </p:spPr>
        <p:txBody>
          <a:bodyPr/>
          <a:lstStyle>
            <a:lvl1pPr marL="0" indent="0">
              <a:buNone/>
              <a:defRPr sz="1700"/>
            </a:lvl1pPr>
            <a:lvl2pPr marL="560573" indent="0">
              <a:buNone/>
              <a:defRPr sz="1500"/>
            </a:lvl2pPr>
            <a:lvl3pPr marL="1121146" indent="0">
              <a:buNone/>
              <a:defRPr sz="1200"/>
            </a:lvl3pPr>
            <a:lvl4pPr marL="1681719" indent="0">
              <a:buNone/>
              <a:defRPr sz="1100"/>
            </a:lvl4pPr>
            <a:lvl5pPr marL="2242292" indent="0">
              <a:buNone/>
              <a:defRPr sz="1100"/>
            </a:lvl5pPr>
            <a:lvl6pPr marL="2802865" indent="0">
              <a:buNone/>
              <a:defRPr sz="1100"/>
            </a:lvl6pPr>
            <a:lvl7pPr marL="3363438" indent="0">
              <a:buNone/>
              <a:defRPr sz="1100"/>
            </a:lvl7pPr>
            <a:lvl8pPr marL="3924010" indent="0">
              <a:buNone/>
              <a:defRPr sz="1100"/>
            </a:lvl8pPr>
            <a:lvl9pPr marL="448458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04ADDF8-0E21-4620-B430-49C848E9874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817-6CA1-4BFB-8D0D-D3CD7D3D8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43" y="309985"/>
            <a:ext cx="10692765" cy="1290108"/>
          </a:xfrm>
          <a:prstGeom prst="rect">
            <a:avLst/>
          </a:prstGeom>
        </p:spPr>
        <p:txBody>
          <a:bodyPr vert="horz" lIns="112115" tIns="56057" rIns="112115" bIns="56057" rtlCol="0" anchor="ctr">
            <a:normAutofit/>
          </a:bodyPr>
          <a:lstStyle/>
          <a:p>
            <a:r>
              <a:rPr lang="en-US"/>
              <a:t>Click to edit Master title style</a:t>
            </a:r>
          </a:p>
        </p:txBody>
      </p:sp>
      <p:sp>
        <p:nvSpPr>
          <p:cNvPr id="3" name="Text Placeholder 2"/>
          <p:cNvSpPr>
            <a:spLocks noGrp="1"/>
          </p:cNvSpPr>
          <p:nvPr>
            <p:ph type="body" idx="1"/>
          </p:nvPr>
        </p:nvSpPr>
        <p:spPr>
          <a:xfrm>
            <a:off x="594043" y="1806152"/>
            <a:ext cx="10692765" cy="5108471"/>
          </a:xfrm>
          <a:prstGeom prst="rect">
            <a:avLst/>
          </a:prstGeom>
        </p:spPr>
        <p:txBody>
          <a:bodyPr vert="horz" lIns="112115" tIns="56057" rIns="112115" bIns="560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043" y="7174436"/>
            <a:ext cx="2772198" cy="412118"/>
          </a:xfrm>
          <a:prstGeom prst="rect">
            <a:avLst/>
          </a:prstGeom>
        </p:spPr>
        <p:txBody>
          <a:bodyPr vert="horz" lIns="112115" tIns="56057" rIns="112115" bIns="56057" rtlCol="0" anchor="ctr"/>
          <a:lstStyle>
            <a:lvl1pPr algn="l">
              <a:defRPr sz="1500">
                <a:solidFill>
                  <a:schemeClr val="tx1">
                    <a:tint val="75000"/>
                  </a:schemeClr>
                </a:solidFill>
              </a:defRPr>
            </a:lvl1pPr>
          </a:lstStyle>
          <a:p>
            <a:fld id="{504ADDF8-0E21-4620-B430-49C848E98749}" type="datetimeFigureOut">
              <a:rPr lang="en-US" smtClean="0"/>
              <a:pPr/>
              <a:t>6/19/2025</a:t>
            </a:fld>
            <a:endParaRPr lang="en-US"/>
          </a:p>
        </p:txBody>
      </p:sp>
      <p:sp>
        <p:nvSpPr>
          <p:cNvPr id="5" name="Footer Placeholder 4"/>
          <p:cNvSpPr>
            <a:spLocks noGrp="1"/>
          </p:cNvSpPr>
          <p:nvPr>
            <p:ph type="ftr" sz="quarter" idx="3"/>
          </p:nvPr>
        </p:nvSpPr>
        <p:spPr>
          <a:xfrm>
            <a:off x="4059291" y="7174436"/>
            <a:ext cx="3762269" cy="412118"/>
          </a:xfrm>
          <a:prstGeom prst="rect">
            <a:avLst/>
          </a:prstGeom>
        </p:spPr>
        <p:txBody>
          <a:bodyPr vert="horz" lIns="112115" tIns="56057" rIns="112115" bIns="56057"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4609" y="7174436"/>
            <a:ext cx="2772198" cy="412118"/>
          </a:xfrm>
          <a:prstGeom prst="rect">
            <a:avLst/>
          </a:prstGeom>
        </p:spPr>
        <p:txBody>
          <a:bodyPr vert="horz" lIns="112115" tIns="56057" rIns="112115" bIns="56057" rtlCol="0" anchor="ctr"/>
          <a:lstStyle>
            <a:lvl1pPr algn="r">
              <a:defRPr sz="1500">
                <a:solidFill>
                  <a:schemeClr val="tx1">
                    <a:tint val="75000"/>
                  </a:schemeClr>
                </a:solidFill>
              </a:defRPr>
            </a:lvl1pPr>
          </a:lstStyle>
          <a:p>
            <a:fld id="{D41BB817-6CA1-4BFB-8D0D-D3CD7D3D8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21146" rtl="0" eaLnBrk="1" latinLnBrk="0" hangingPunct="1">
        <a:spcBef>
          <a:spcPct val="0"/>
        </a:spcBef>
        <a:buNone/>
        <a:defRPr sz="5400" kern="1200">
          <a:solidFill>
            <a:schemeClr val="tx1"/>
          </a:solidFill>
          <a:latin typeface="+mj-lt"/>
          <a:ea typeface="+mj-ea"/>
          <a:cs typeface="+mj-cs"/>
        </a:defRPr>
      </a:lvl1pPr>
    </p:titleStyle>
    <p:bodyStyle>
      <a:lvl1pPr marL="420430" indent="-420430" algn="l" defTabSz="112114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10931" indent="-350358" algn="l" defTabSz="112114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401432" indent="-280286" algn="l" defTabSz="112114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62005"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22578"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83151"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43724"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04297"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764870" indent="-280286" algn="l" defTabSz="11211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21146" rtl="0" eaLnBrk="1" latinLnBrk="0" hangingPunct="1">
        <a:defRPr sz="2200" kern="1200">
          <a:solidFill>
            <a:schemeClr val="tx1"/>
          </a:solidFill>
          <a:latin typeface="+mn-lt"/>
          <a:ea typeface="+mn-ea"/>
          <a:cs typeface="+mn-cs"/>
        </a:defRPr>
      </a:lvl1pPr>
      <a:lvl2pPr marL="560573" algn="l" defTabSz="1121146" rtl="0" eaLnBrk="1" latinLnBrk="0" hangingPunct="1">
        <a:defRPr sz="2200" kern="1200">
          <a:solidFill>
            <a:schemeClr val="tx1"/>
          </a:solidFill>
          <a:latin typeface="+mn-lt"/>
          <a:ea typeface="+mn-ea"/>
          <a:cs typeface="+mn-cs"/>
        </a:defRPr>
      </a:lvl2pPr>
      <a:lvl3pPr marL="1121146" algn="l" defTabSz="1121146" rtl="0" eaLnBrk="1" latinLnBrk="0" hangingPunct="1">
        <a:defRPr sz="2200" kern="1200">
          <a:solidFill>
            <a:schemeClr val="tx1"/>
          </a:solidFill>
          <a:latin typeface="+mn-lt"/>
          <a:ea typeface="+mn-ea"/>
          <a:cs typeface="+mn-cs"/>
        </a:defRPr>
      </a:lvl3pPr>
      <a:lvl4pPr marL="1681719" algn="l" defTabSz="1121146" rtl="0" eaLnBrk="1" latinLnBrk="0" hangingPunct="1">
        <a:defRPr sz="2200" kern="1200">
          <a:solidFill>
            <a:schemeClr val="tx1"/>
          </a:solidFill>
          <a:latin typeface="+mn-lt"/>
          <a:ea typeface="+mn-ea"/>
          <a:cs typeface="+mn-cs"/>
        </a:defRPr>
      </a:lvl4pPr>
      <a:lvl5pPr marL="2242292" algn="l" defTabSz="1121146" rtl="0" eaLnBrk="1" latinLnBrk="0" hangingPunct="1">
        <a:defRPr sz="2200" kern="1200">
          <a:solidFill>
            <a:schemeClr val="tx1"/>
          </a:solidFill>
          <a:latin typeface="+mn-lt"/>
          <a:ea typeface="+mn-ea"/>
          <a:cs typeface="+mn-cs"/>
        </a:defRPr>
      </a:lvl5pPr>
      <a:lvl6pPr marL="2802865" algn="l" defTabSz="1121146" rtl="0" eaLnBrk="1" latinLnBrk="0" hangingPunct="1">
        <a:defRPr sz="2200" kern="1200">
          <a:solidFill>
            <a:schemeClr val="tx1"/>
          </a:solidFill>
          <a:latin typeface="+mn-lt"/>
          <a:ea typeface="+mn-ea"/>
          <a:cs typeface="+mn-cs"/>
        </a:defRPr>
      </a:lvl6pPr>
      <a:lvl7pPr marL="3363438" algn="l" defTabSz="1121146" rtl="0" eaLnBrk="1" latinLnBrk="0" hangingPunct="1">
        <a:defRPr sz="2200" kern="1200">
          <a:solidFill>
            <a:schemeClr val="tx1"/>
          </a:solidFill>
          <a:latin typeface="+mn-lt"/>
          <a:ea typeface="+mn-ea"/>
          <a:cs typeface="+mn-cs"/>
        </a:defRPr>
      </a:lvl7pPr>
      <a:lvl8pPr marL="3924010" algn="l" defTabSz="1121146" rtl="0" eaLnBrk="1" latinLnBrk="0" hangingPunct="1">
        <a:defRPr sz="2200" kern="1200">
          <a:solidFill>
            <a:schemeClr val="tx1"/>
          </a:solidFill>
          <a:latin typeface="+mn-lt"/>
          <a:ea typeface="+mn-ea"/>
          <a:cs typeface="+mn-cs"/>
        </a:defRPr>
      </a:lvl8pPr>
      <a:lvl9pPr marL="4484583" algn="l" defTabSz="112114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upg.banten@gmail.co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4" y="7326708"/>
            <a:ext cx="11880850" cy="4178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Pemerintah-Propinsi-Banten.png"/>
          <p:cNvPicPr>
            <a:picLocks noChangeAspect="1"/>
          </p:cNvPicPr>
          <p:nvPr/>
        </p:nvPicPr>
        <p:blipFill>
          <a:blip r:embed="rId2" cstate="email"/>
          <a:stretch>
            <a:fillRect/>
          </a:stretch>
        </p:blipFill>
        <p:spPr>
          <a:xfrm>
            <a:off x="4788297" y="508056"/>
            <a:ext cx="1819870" cy="1876197"/>
          </a:xfrm>
          <a:prstGeom prst="rect">
            <a:avLst/>
          </a:prstGeom>
          <a:effectLst>
            <a:glow rad="228600">
              <a:schemeClr val="bg1">
                <a:alpha val="40000"/>
              </a:schemeClr>
            </a:glow>
          </a:effectLst>
        </p:spPr>
      </p:pic>
      <p:sp>
        <p:nvSpPr>
          <p:cNvPr id="11" name="Rectangle 10"/>
          <p:cNvSpPr/>
          <p:nvPr/>
        </p:nvSpPr>
        <p:spPr>
          <a:xfrm>
            <a:off x="611833" y="3044403"/>
            <a:ext cx="10873208" cy="2308324"/>
          </a:xfrm>
          <a:prstGeom prst="rect">
            <a:avLst/>
          </a:prstGeom>
        </p:spPr>
        <p:txBody>
          <a:bodyPr wrap="square">
            <a:spAutoFit/>
          </a:bodyPr>
          <a:lstStyle/>
          <a:p>
            <a:pPr algn="ctr"/>
            <a:r>
              <a:rPr lang="en-US" sz="3600" b="1" dirty="0">
                <a:ln>
                  <a:solidFill>
                    <a:srgbClr val="FFFF00"/>
                  </a:solidFill>
                </a:ln>
                <a:solidFill>
                  <a:schemeClr val="tx2">
                    <a:lumMod val="60000"/>
                    <a:lumOff val="40000"/>
                  </a:schemeClr>
                </a:solidFill>
                <a:effectLst>
                  <a:reflection blurRad="6350" stA="55000" endA="300" endPos="45500" dir="5400000" sy="-100000" algn="bl" rotWithShape="0"/>
                </a:effectLst>
              </a:rPr>
              <a:t>PENCEGAHAN KORUPSI &amp; PENGENDALIAN GRATIFIKASI  </a:t>
            </a:r>
            <a:r>
              <a:rPr lang="en-US" sz="3600" b="1">
                <a:ln>
                  <a:solidFill>
                    <a:srgbClr val="FFFF00"/>
                  </a:solidFill>
                </a:ln>
                <a:solidFill>
                  <a:schemeClr val="tx2">
                    <a:lumMod val="60000"/>
                    <a:lumOff val="40000"/>
                  </a:schemeClr>
                </a:solidFill>
                <a:effectLst>
                  <a:reflection blurRad="6350" stA="55000" endA="300" endPos="45500" dir="5400000" sy="-100000" algn="bl" rotWithShape="0"/>
                </a:effectLst>
              </a:rPr>
              <a:t>DALAM SPMB TAHUN 2025</a:t>
            </a:r>
          </a:p>
          <a:p>
            <a:pPr algn="ctr"/>
            <a:endParaRPr lang="en-US" sz="3600" b="1">
              <a:ln>
                <a:solidFill>
                  <a:srgbClr val="FFFF00"/>
                </a:solidFill>
              </a:ln>
              <a:solidFill>
                <a:schemeClr val="tx2">
                  <a:lumMod val="60000"/>
                  <a:lumOff val="40000"/>
                </a:schemeClr>
              </a:solidFill>
              <a:effectLst>
                <a:reflection blurRad="6350" stA="55000" endA="300" endPos="45500" dir="5400000" sy="-100000" algn="bl" rotWithShape="0"/>
              </a:effectLst>
            </a:endParaRPr>
          </a:p>
          <a:p>
            <a:pPr algn="ctr"/>
            <a:endParaRPr lang="en-US" sz="3600" b="1" dirty="0">
              <a:ln>
                <a:solidFill>
                  <a:srgbClr val="FFFF00"/>
                </a:solidFill>
              </a:ln>
              <a:solidFill>
                <a:schemeClr val="tx2">
                  <a:lumMod val="60000"/>
                  <a:lumOff val="40000"/>
                </a:schemeClr>
              </a:solidFill>
              <a:effectLst>
                <a:reflection blurRad="6350" stA="55000" endA="300" endPos="45500" dir="5400000" sy="-100000" algn="bl" rotWithShape="0"/>
              </a:effectLst>
            </a:endParaRPr>
          </a:p>
        </p:txBody>
      </p:sp>
      <p:sp>
        <p:nvSpPr>
          <p:cNvPr id="12" name="object 124"/>
          <p:cNvSpPr txBox="1"/>
          <p:nvPr/>
        </p:nvSpPr>
        <p:spPr>
          <a:xfrm>
            <a:off x="4035" y="7397695"/>
            <a:ext cx="11891958" cy="289823"/>
          </a:xfrm>
          <a:prstGeom prst="rect">
            <a:avLst/>
          </a:prstGeom>
        </p:spPr>
        <p:txBody>
          <a:bodyPr vert="horz" wrap="square" lIns="0" tIns="12700" rIns="0" bIns="0" rtlCol="0">
            <a:spAutoFit/>
          </a:bodyPr>
          <a:lstStyle/>
          <a:p>
            <a:pPr marL="12700" algn="ctr">
              <a:lnSpc>
                <a:spcPct val="100000"/>
              </a:lnSpc>
              <a:spcBef>
                <a:spcPts val="100"/>
              </a:spcBef>
            </a:pPr>
            <a:r>
              <a:rPr sz="1800" spc="-40" dirty="0">
                <a:ln>
                  <a:solidFill>
                    <a:schemeClr val="bg1"/>
                  </a:solidFill>
                </a:ln>
                <a:solidFill>
                  <a:srgbClr val="002060"/>
                </a:solidFill>
                <a:latin typeface="Arial Black"/>
                <a:cs typeface="Arial Black"/>
              </a:rPr>
              <a:t>INSPEKTORAT</a:t>
            </a:r>
            <a:r>
              <a:rPr sz="1800" spc="-30" dirty="0">
                <a:ln>
                  <a:solidFill>
                    <a:schemeClr val="bg1"/>
                  </a:solidFill>
                </a:ln>
                <a:solidFill>
                  <a:srgbClr val="002060"/>
                </a:solidFill>
                <a:latin typeface="Arial Black"/>
                <a:cs typeface="Arial Black"/>
              </a:rPr>
              <a:t> DAERAH</a:t>
            </a:r>
            <a:r>
              <a:rPr lang="en-ID" sz="1800" spc="-30" dirty="0">
                <a:ln>
                  <a:solidFill>
                    <a:schemeClr val="bg1"/>
                  </a:solidFill>
                </a:ln>
                <a:solidFill>
                  <a:srgbClr val="002060"/>
                </a:solidFill>
                <a:latin typeface="Arial Black"/>
                <a:cs typeface="Arial Black"/>
              </a:rPr>
              <a:t> </a:t>
            </a:r>
            <a:r>
              <a:rPr sz="1800" spc="-20" dirty="0">
                <a:ln>
                  <a:solidFill>
                    <a:schemeClr val="bg1"/>
                  </a:solidFill>
                </a:ln>
                <a:solidFill>
                  <a:srgbClr val="002060"/>
                </a:solidFill>
                <a:latin typeface="Arial Black"/>
                <a:cs typeface="Arial Black"/>
              </a:rPr>
              <a:t>PROVINSI</a:t>
            </a:r>
            <a:r>
              <a:rPr sz="1800" spc="-50" dirty="0">
                <a:ln>
                  <a:solidFill>
                    <a:schemeClr val="bg1"/>
                  </a:solidFill>
                </a:ln>
                <a:solidFill>
                  <a:srgbClr val="002060"/>
                </a:solidFill>
                <a:latin typeface="Arial Black"/>
                <a:cs typeface="Arial Black"/>
              </a:rPr>
              <a:t> </a:t>
            </a:r>
            <a:r>
              <a:rPr sz="1800" spc="-10" dirty="0">
                <a:ln>
                  <a:solidFill>
                    <a:schemeClr val="bg1"/>
                  </a:solidFill>
                </a:ln>
                <a:solidFill>
                  <a:srgbClr val="002060"/>
                </a:solidFill>
                <a:latin typeface="Arial Black"/>
                <a:cs typeface="Arial Black"/>
              </a:rPr>
              <a:t>BANTEN</a:t>
            </a:r>
            <a:endParaRPr sz="1800" dirty="0">
              <a:ln>
                <a:solidFill>
                  <a:schemeClr val="bg1"/>
                </a:solidFill>
              </a:ln>
              <a:solidFill>
                <a:srgbClr val="002060"/>
              </a:solidFill>
              <a:latin typeface="Arial Black"/>
              <a:cs typeface="Arial Black"/>
            </a:endParaRPr>
          </a:p>
        </p:txBody>
      </p:sp>
      <p:pic>
        <p:nvPicPr>
          <p:cNvPr id="10" name="Picture 9">
            <a:extLst>
              <a:ext uri="{FF2B5EF4-FFF2-40B4-BE49-F238E27FC236}">
                <a16:creationId xmlns:a16="http://schemas.microsoft.com/office/drawing/2014/main" id="{C4D0F59C-D9C6-4DFB-9807-25CCC11A5F73}"/>
              </a:ext>
            </a:extLst>
          </p:cNvPr>
          <p:cNvPicPr>
            <a:picLocks noChangeAspect="1"/>
          </p:cNvPicPr>
          <p:nvPr/>
        </p:nvPicPr>
        <p:blipFill>
          <a:blip r:embed="rId3"/>
          <a:stretch>
            <a:fillRect/>
          </a:stretch>
        </p:blipFill>
        <p:spPr>
          <a:xfrm>
            <a:off x="-36239" y="-57150"/>
            <a:ext cx="11932233" cy="7110685"/>
          </a:xfrm>
          <a:prstGeom prst="rect">
            <a:avLst/>
          </a:prstGeom>
        </p:spPr>
      </p:pic>
      <p:sp>
        <p:nvSpPr>
          <p:cNvPr id="13" name="object 20">
            <a:extLst>
              <a:ext uri="{FF2B5EF4-FFF2-40B4-BE49-F238E27FC236}">
                <a16:creationId xmlns:a16="http://schemas.microsoft.com/office/drawing/2014/main" id="{1DC38D9B-D5D0-443C-95F9-FA008DC28725}"/>
              </a:ext>
            </a:extLst>
          </p:cNvPr>
          <p:cNvSpPr txBox="1"/>
          <p:nvPr/>
        </p:nvSpPr>
        <p:spPr>
          <a:xfrm>
            <a:off x="1414469" y="2976042"/>
            <a:ext cx="10081120" cy="3788217"/>
          </a:xfrm>
          <a:prstGeom prst="rect">
            <a:avLst/>
          </a:prstGeom>
        </p:spPr>
        <p:txBody>
          <a:bodyPr vert="horz" wrap="square" lIns="0" tIns="12700" rIns="0" bIns="0" rtlCol="0">
            <a:spAutoFit/>
          </a:bodyPr>
          <a:lstStyle/>
          <a:p>
            <a:pPr marR="5080">
              <a:lnSpc>
                <a:spcPct val="100000"/>
              </a:lnSpc>
              <a:spcBef>
                <a:spcPts val="100"/>
              </a:spcBef>
            </a:pPr>
            <a:r>
              <a:rPr lang="en-US" sz="3200" b="1" spc="-5">
                <a:solidFill>
                  <a:srgbClr val="C00000"/>
                </a:solidFill>
                <a:latin typeface="Cambria" panose="02040503050406030204" pitchFamily="18" charset="0"/>
                <a:ea typeface="Cambria" panose="02040503050406030204" pitchFamily="18" charset="0"/>
                <a:cs typeface="Arial"/>
              </a:rPr>
              <a:t>SOSIALISASI SURAT EDARAN GUBERNUR BANTEN NOMOR 27 TAHUN 2025 </a:t>
            </a:r>
          </a:p>
          <a:p>
            <a:pPr marR="5080">
              <a:lnSpc>
                <a:spcPct val="100000"/>
              </a:lnSpc>
              <a:spcBef>
                <a:spcPts val="100"/>
              </a:spcBef>
            </a:pPr>
            <a:r>
              <a:rPr lang="en-US" sz="3200" b="1" spc="-5">
                <a:solidFill>
                  <a:srgbClr val="C00000"/>
                </a:solidFill>
                <a:latin typeface="Cambria" panose="02040503050406030204" pitchFamily="18" charset="0"/>
                <a:ea typeface="Cambria" panose="02040503050406030204" pitchFamily="18" charset="0"/>
                <a:cs typeface="Arial"/>
              </a:rPr>
              <a:t>TENTANG</a:t>
            </a:r>
          </a:p>
          <a:p>
            <a:pPr marR="5080">
              <a:lnSpc>
                <a:spcPct val="100000"/>
              </a:lnSpc>
              <a:spcBef>
                <a:spcPts val="100"/>
              </a:spcBef>
            </a:pPr>
            <a:r>
              <a:rPr lang="en-US" sz="3200" b="1" spc="-5">
                <a:solidFill>
                  <a:srgbClr val="C00000"/>
                </a:solidFill>
                <a:latin typeface="Cambria" panose="02040503050406030204" pitchFamily="18" charset="0"/>
                <a:ea typeface="Cambria" panose="02040503050406030204" pitchFamily="18" charset="0"/>
                <a:cs typeface="Arial"/>
              </a:rPr>
              <a:t>“P</a:t>
            </a:r>
            <a:r>
              <a:rPr lang="en-ID" sz="3200" b="1" spc="-5">
                <a:solidFill>
                  <a:srgbClr val="C00000"/>
                </a:solidFill>
                <a:latin typeface="Cambria" panose="02040503050406030204" pitchFamily="18" charset="0"/>
                <a:ea typeface="Cambria" panose="02040503050406030204" pitchFamily="18" charset="0"/>
                <a:cs typeface="Arial"/>
              </a:rPr>
              <a:t>ENCEGAHAN KORUPSI DAN PENGENDALIAN GRATIFIKASI DALAM PENYELENGGARAAN SPMB TAHUN 2025“</a:t>
            </a:r>
          </a:p>
          <a:p>
            <a:pPr marR="5080">
              <a:lnSpc>
                <a:spcPct val="100000"/>
              </a:lnSpc>
              <a:spcBef>
                <a:spcPts val="100"/>
              </a:spcBef>
            </a:pPr>
            <a:endParaRPr lang="en-ID" sz="3200" b="1" spc="-5">
              <a:solidFill>
                <a:srgbClr val="C00000"/>
              </a:solidFill>
              <a:latin typeface="Cambria" panose="02040503050406030204" pitchFamily="18" charset="0"/>
              <a:ea typeface="Cambria" panose="02040503050406030204" pitchFamily="18" charset="0"/>
              <a:cs typeface="Arial"/>
            </a:endParaRPr>
          </a:p>
          <a:p>
            <a:pPr marR="5080">
              <a:lnSpc>
                <a:spcPct val="100000"/>
              </a:lnSpc>
              <a:spcBef>
                <a:spcPts val="100"/>
              </a:spcBef>
            </a:pPr>
            <a:endParaRPr sz="1800" dirty="0">
              <a:latin typeface="Cambria" panose="02040503050406030204" pitchFamily="18" charset="0"/>
              <a:ea typeface="Cambria" panose="02040503050406030204" pitchFamily="18" charset="0"/>
              <a:cs typeface="Arial"/>
            </a:endParaRPr>
          </a:p>
        </p:txBody>
      </p:sp>
      <p:sp>
        <p:nvSpPr>
          <p:cNvPr id="14" name="TextBox 13">
            <a:extLst>
              <a:ext uri="{FF2B5EF4-FFF2-40B4-BE49-F238E27FC236}">
                <a16:creationId xmlns:a16="http://schemas.microsoft.com/office/drawing/2014/main" id="{3FE2CA01-7B51-4F4C-A440-283BAB6D6718}"/>
              </a:ext>
            </a:extLst>
          </p:cNvPr>
          <p:cNvSpPr txBox="1"/>
          <p:nvPr/>
        </p:nvSpPr>
        <p:spPr>
          <a:xfrm>
            <a:off x="7287481" y="6256066"/>
            <a:ext cx="4608512" cy="430887"/>
          </a:xfrm>
          <a:prstGeom prst="rect">
            <a:avLst/>
          </a:prstGeom>
          <a:noFill/>
        </p:spPr>
        <p:txBody>
          <a:bodyPr wrap="square">
            <a:spAutoFit/>
          </a:bodyPr>
          <a:lstStyle/>
          <a:p>
            <a:r>
              <a:rPr lang="en-ID"/>
              <a:t>Serang, 20 Juni 2025</a:t>
            </a:r>
          </a:p>
        </p:txBody>
      </p:sp>
      <p:sp>
        <p:nvSpPr>
          <p:cNvPr id="15" name="Rectangle 14">
            <a:extLst>
              <a:ext uri="{FF2B5EF4-FFF2-40B4-BE49-F238E27FC236}">
                <a16:creationId xmlns:a16="http://schemas.microsoft.com/office/drawing/2014/main" id="{FAE70423-AEFA-4B70-99A0-8DA52D92DA3B}"/>
              </a:ext>
            </a:extLst>
          </p:cNvPr>
          <p:cNvSpPr/>
          <p:nvPr/>
        </p:nvSpPr>
        <p:spPr>
          <a:xfrm>
            <a:off x="-108246" y="-234131"/>
            <a:ext cx="12025336" cy="4975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44B7B7F-3EA1-49C6-A5D7-DEA27FBB0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332" y="277793"/>
            <a:ext cx="4648334" cy="24112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2527"/>
            <a:ext cx="11886404" cy="9155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554" y="6947492"/>
            <a:ext cx="11880850" cy="797110"/>
            <a:chOff x="-5554" y="6947492"/>
            <a:chExt cx="11880850" cy="797110"/>
          </a:xfrm>
        </p:grpSpPr>
        <p:sp>
          <p:nvSpPr>
            <p:cNvPr id="8" name="Rectangle 7"/>
            <p:cNvSpPr/>
            <p:nvPr/>
          </p:nvSpPr>
          <p:spPr>
            <a:xfrm>
              <a:off x="-5554" y="6947492"/>
              <a:ext cx="11880850" cy="797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124"/>
            <p:cNvSpPr txBox="1"/>
            <p:nvPr/>
          </p:nvSpPr>
          <p:spPr>
            <a:xfrm>
              <a:off x="529817" y="7182693"/>
              <a:ext cx="10810107" cy="382156"/>
            </a:xfrm>
            <a:prstGeom prst="rect">
              <a:avLst/>
            </a:prstGeom>
          </p:spPr>
          <p:txBody>
            <a:bodyPr vert="horz" wrap="square" lIns="0" tIns="12700" rIns="0" bIns="0" rtlCol="0">
              <a:spAutoFit/>
            </a:bodyPr>
            <a:lstStyle/>
            <a:p>
              <a:pPr marL="12700" algn="ctr">
                <a:lnSpc>
                  <a:spcPct val="100000"/>
                </a:lnSpc>
                <a:spcBef>
                  <a:spcPts val="100"/>
                </a:spcBef>
              </a:pPr>
              <a:r>
                <a:rPr sz="2400" spc="-40" dirty="0">
                  <a:ln>
                    <a:solidFill>
                      <a:schemeClr val="bg1"/>
                    </a:solidFill>
                  </a:ln>
                  <a:solidFill>
                    <a:srgbClr val="002060"/>
                  </a:solidFill>
                  <a:latin typeface="Arial Black"/>
                  <a:cs typeface="Arial Black"/>
                </a:rPr>
                <a:t>INSPEKTORAT</a:t>
              </a:r>
              <a:r>
                <a:rPr sz="2400" spc="-30" dirty="0">
                  <a:ln>
                    <a:solidFill>
                      <a:schemeClr val="bg1"/>
                    </a:solidFill>
                  </a:ln>
                  <a:solidFill>
                    <a:srgbClr val="002060"/>
                  </a:solidFill>
                  <a:latin typeface="Arial Black"/>
                  <a:cs typeface="Arial Black"/>
                </a:rPr>
                <a:t> DAERAH</a:t>
              </a:r>
              <a:r>
                <a:rPr lang="en-ID" sz="2400" spc="-30" dirty="0">
                  <a:ln>
                    <a:solidFill>
                      <a:schemeClr val="bg1"/>
                    </a:solidFill>
                  </a:ln>
                  <a:solidFill>
                    <a:srgbClr val="002060"/>
                  </a:solidFill>
                  <a:latin typeface="Arial Black"/>
                  <a:cs typeface="Arial Black"/>
                </a:rPr>
                <a:t> </a:t>
              </a:r>
              <a:r>
                <a:rPr sz="2400" spc="-20" dirty="0">
                  <a:ln>
                    <a:solidFill>
                      <a:schemeClr val="bg1"/>
                    </a:solidFill>
                  </a:ln>
                  <a:solidFill>
                    <a:srgbClr val="002060"/>
                  </a:solidFill>
                  <a:latin typeface="Arial Black"/>
                  <a:cs typeface="Arial Black"/>
                </a:rPr>
                <a:t>PROVINSI</a:t>
              </a:r>
              <a:r>
                <a:rPr sz="2400" spc="-50" dirty="0">
                  <a:ln>
                    <a:solidFill>
                      <a:schemeClr val="bg1"/>
                    </a:solidFill>
                  </a:ln>
                  <a:solidFill>
                    <a:srgbClr val="002060"/>
                  </a:solidFill>
                  <a:latin typeface="Arial Black"/>
                  <a:cs typeface="Arial Black"/>
                </a:rPr>
                <a:t> </a:t>
              </a:r>
              <a:r>
                <a:rPr sz="2400" spc="-10" dirty="0">
                  <a:ln>
                    <a:solidFill>
                      <a:schemeClr val="bg1"/>
                    </a:solidFill>
                  </a:ln>
                  <a:solidFill>
                    <a:srgbClr val="002060"/>
                  </a:solidFill>
                  <a:latin typeface="Arial Black"/>
                  <a:cs typeface="Arial Black"/>
                </a:rPr>
                <a:t>BANTEN</a:t>
              </a:r>
              <a:endParaRPr sz="2400" dirty="0">
                <a:ln>
                  <a:solidFill>
                    <a:schemeClr val="bg1"/>
                  </a:solidFill>
                </a:ln>
                <a:solidFill>
                  <a:srgbClr val="002060"/>
                </a:solidFill>
                <a:latin typeface="Arial Black"/>
                <a:cs typeface="Arial Black"/>
              </a:endParaRPr>
            </a:p>
          </p:txBody>
        </p:sp>
      </p:grpSp>
      <p:sp>
        <p:nvSpPr>
          <p:cNvPr id="44" name="object 20"/>
          <p:cNvSpPr txBox="1"/>
          <p:nvPr/>
        </p:nvSpPr>
        <p:spPr>
          <a:xfrm>
            <a:off x="269949" y="1026782"/>
            <a:ext cx="11088131" cy="3085460"/>
          </a:xfrm>
          <a:prstGeom prst="rect">
            <a:avLst/>
          </a:prstGeom>
        </p:spPr>
        <p:txBody>
          <a:bodyPr vert="horz" wrap="square" lIns="0" tIns="12700" rIns="0" bIns="0" rtlCol="0">
            <a:spAutoFit/>
          </a:bodyPr>
          <a:lstStyle/>
          <a:p>
            <a:pPr marR="5080">
              <a:lnSpc>
                <a:spcPct val="100000"/>
              </a:lnSpc>
              <a:spcBef>
                <a:spcPts val="100"/>
              </a:spcBef>
            </a:pPr>
            <a:r>
              <a:rPr lang="en-ID" sz="5400" b="1" spc="-5" dirty="0">
                <a:solidFill>
                  <a:srgbClr val="C00000"/>
                </a:solidFill>
                <a:latin typeface="Cambria" panose="02040503050406030204" pitchFamily="18" charset="0"/>
                <a:ea typeface="Cambria" panose="02040503050406030204" pitchFamily="18" charset="0"/>
                <a:cs typeface="Arial"/>
              </a:rPr>
              <a:t>LATAR BELAKANG</a:t>
            </a:r>
          </a:p>
          <a:p>
            <a:pPr marR="5080">
              <a:lnSpc>
                <a:spcPct val="100000"/>
              </a:lnSpc>
              <a:spcBef>
                <a:spcPts val="100"/>
              </a:spcBef>
            </a:pPr>
            <a:r>
              <a:rPr lang="en-ID" sz="2400" spc="-5">
                <a:latin typeface="Cambria" panose="02040503050406030204" pitchFamily="18" charset="0"/>
                <a:ea typeface="Cambria" panose="02040503050406030204" pitchFamily="18" charset="0"/>
                <a:cs typeface="Arial"/>
              </a:rPr>
              <a:t>Pemerintah Provinsi Banten berkomitmen melakukan </a:t>
            </a:r>
            <a:r>
              <a:rPr lang="en-ID" sz="2400" spc="-5" dirty="0" err="1">
                <a:latin typeface="Cambria" panose="02040503050406030204" pitchFamily="18" charset="0"/>
                <a:ea typeface="Cambria" panose="02040503050406030204" pitchFamily="18" charset="0"/>
                <a:cs typeface="Arial"/>
              </a:rPr>
              <a:t>tindakan-tindakan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pencegahan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dalam</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upaya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pemberantasan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tindak</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pidana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korupsi</a:t>
            </a:r>
            <a:r>
              <a:rPr lang="en-ID" sz="2400" spc="-5" dirty="0">
                <a:latin typeface="Cambria" panose="02040503050406030204" pitchFamily="18" charset="0"/>
                <a:ea typeface="Cambria" panose="02040503050406030204" pitchFamily="18" charset="0"/>
                <a:cs typeface="Arial"/>
              </a:rPr>
              <a:t>.</a:t>
            </a:r>
          </a:p>
          <a:p>
            <a:pPr marR="5080">
              <a:lnSpc>
                <a:spcPct val="100000"/>
              </a:lnSpc>
              <a:spcBef>
                <a:spcPts val="100"/>
              </a:spcBef>
            </a:pPr>
            <a:r>
              <a:rPr lang="en-ID" sz="2400" spc="-5" dirty="0" err="1">
                <a:latin typeface="Cambria" panose="02040503050406030204" pitchFamily="18" charset="0"/>
                <a:ea typeface="Cambria" panose="02040503050406030204" pitchFamily="18" charset="0"/>
                <a:cs typeface="Arial"/>
              </a:rPr>
              <a:t>Bersamaan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dengan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momen</a:t>
            </a:r>
            <a:r>
              <a:rPr lang="en-ID" sz="2400" spc="-5" dirty="0">
                <a:latin typeface="Cambria" panose="02040503050406030204" pitchFamily="18" charset="0"/>
                <a:ea typeface="Cambria" panose="02040503050406030204" pitchFamily="18" charset="0"/>
                <a:cs typeface="Arial"/>
              </a:rPr>
              <a:t> </a:t>
            </a:r>
            <a:r>
              <a:rPr lang="en-ID" sz="2400" spc="-5" err="1">
                <a:latin typeface="Cambria" panose="02040503050406030204" pitchFamily="18" charset="0"/>
                <a:ea typeface="Cambria" panose="02040503050406030204" pitchFamily="18" charset="0"/>
                <a:cs typeface="Arial"/>
              </a:rPr>
              <a:t>Penerimaan</a:t>
            </a:r>
            <a:r>
              <a:rPr lang="en-ID" sz="2400" spc="-5">
                <a:latin typeface="Cambria" panose="02040503050406030204" pitchFamily="18" charset="0"/>
                <a:ea typeface="Cambria" panose="02040503050406030204" pitchFamily="18" charset="0"/>
                <a:cs typeface="Arial"/>
              </a:rPr>
              <a:t> Siswa Baru, </a:t>
            </a:r>
            <a:r>
              <a:rPr lang="en-ID" sz="2400" spc="-5" dirty="0">
                <a:latin typeface="Cambria" panose="02040503050406030204" pitchFamily="18" charset="0"/>
                <a:ea typeface="Cambria" panose="02040503050406030204" pitchFamily="18" charset="0"/>
                <a:cs typeface="Arial"/>
              </a:rPr>
              <a:t>proses </a:t>
            </a:r>
            <a:r>
              <a:rPr lang="en-ID" sz="2400" spc="-5" err="1">
                <a:latin typeface="Cambria" panose="02040503050406030204" pitchFamily="18" charset="0"/>
                <a:ea typeface="Cambria" panose="02040503050406030204" pitchFamily="18" charset="0"/>
                <a:cs typeface="Arial"/>
              </a:rPr>
              <a:t>pelaksanaan</a:t>
            </a:r>
            <a:r>
              <a:rPr lang="en-ID" sz="2400" spc="-5">
                <a:latin typeface="Cambria" panose="02040503050406030204" pitchFamily="18" charset="0"/>
                <a:ea typeface="Cambria" panose="02040503050406030204" pitchFamily="18" charset="0"/>
                <a:cs typeface="Arial"/>
              </a:rPr>
              <a:t> Penerimaan Siswa Baru </a:t>
            </a:r>
            <a:r>
              <a:rPr lang="en-ID" sz="2400" spc="-5" dirty="0" err="1">
                <a:latin typeface="Cambria" panose="02040503050406030204" pitchFamily="18" charset="0"/>
                <a:ea typeface="Cambria" panose="02040503050406030204" pitchFamily="18" charset="0"/>
                <a:cs typeface="Arial"/>
              </a:rPr>
              <a:t>sepatutnya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dilaksanakan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secara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efisien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adil</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wajar</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untuk</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memastikan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setiap</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calon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peserta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didik</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mendapatkan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kesempatan</a:t>
            </a:r>
            <a:r>
              <a:rPr lang="en-ID" sz="2400" spc="-5" dirty="0">
                <a:latin typeface="Cambria" panose="02040503050406030204" pitchFamily="18" charset="0"/>
                <a:ea typeface="Cambria" panose="02040503050406030204" pitchFamily="18" charset="0"/>
                <a:cs typeface="Arial"/>
              </a:rPr>
              <a:t> yang </a:t>
            </a:r>
            <a:r>
              <a:rPr lang="en-ID" sz="2400" spc="-5" dirty="0" err="1">
                <a:latin typeface="Cambria" panose="02040503050406030204" pitchFamily="18" charset="0"/>
                <a:ea typeface="Cambria" panose="02040503050406030204" pitchFamily="18" charset="0"/>
                <a:cs typeface="Arial"/>
              </a:rPr>
              <a:t>sama</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dan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mematuhi</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peraturan</a:t>
            </a:r>
            <a:r>
              <a:rPr lang="en-ID" sz="2400" spc="-5" dirty="0">
                <a:latin typeface="Cambria" panose="02040503050406030204" pitchFamily="18" charset="0"/>
                <a:ea typeface="Cambria" panose="02040503050406030204" pitchFamily="18" charset="0"/>
                <a:cs typeface="Arial"/>
              </a:rPr>
              <a:t> </a:t>
            </a:r>
            <a:r>
              <a:rPr lang="en-ID" sz="2400" spc="-5" dirty="0" err="1">
                <a:latin typeface="Cambria" panose="02040503050406030204" pitchFamily="18" charset="0"/>
                <a:ea typeface="Cambria" panose="02040503050406030204" pitchFamily="18" charset="0"/>
                <a:cs typeface="Arial"/>
              </a:rPr>
              <a:t>perundang-undangan</a:t>
            </a:r>
            <a:r>
              <a:rPr lang="en-ID" sz="2400" spc="-5" dirty="0">
                <a:latin typeface="Cambria" panose="02040503050406030204" pitchFamily="18" charset="0"/>
                <a:ea typeface="Cambria" panose="02040503050406030204" pitchFamily="18" charset="0"/>
                <a:cs typeface="Arial"/>
              </a:rPr>
              <a:t> yang </a:t>
            </a:r>
            <a:r>
              <a:rPr lang="en-ID" sz="2400" spc="-5" dirty="0" err="1">
                <a:latin typeface="Cambria" panose="02040503050406030204" pitchFamily="18" charset="0"/>
                <a:ea typeface="Cambria" panose="02040503050406030204" pitchFamily="18" charset="0"/>
                <a:cs typeface="Arial"/>
              </a:rPr>
              <a:t>berlaku</a:t>
            </a:r>
            <a:r>
              <a:rPr lang="en-ID" sz="2400" spc="-5" dirty="0">
                <a:latin typeface="Cambria" panose="02040503050406030204" pitchFamily="18" charset="0"/>
                <a:ea typeface="Cambria" panose="02040503050406030204" pitchFamily="18" charset="0"/>
                <a:cs typeface="Arial"/>
              </a:rPr>
              <a:t>.</a:t>
            </a:r>
            <a:endParaRPr sz="2400" dirty="0">
              <a:latin typeface="Cambria" panose="02040503050406030204" pitchFamily="18" charset="0"/>
              <a:ea typeface="Cambria" panose="02040503050406030204" pitchFamily="18" charset="0"/>
              <a:cs typeface="Arial"/>
            </a:endParaRPr>
          </a:p>
        </p:txBody>
      </p:sp>
      <p:sp>
        <p:nvSpPr>
          <p:cNvPr id="19" name="object 20"/>
          <p:cNvSpPr txBox="1"/>
          <p:nvPr/>
        </p:nvSpPr>
        <p:spPr>
          <a:xfrm>
            <a:off x="529817" y="4467602"/>
            <a:ext cx="5266592" cy="1810752"/>
          </a:xfrm>
          <a:prstGeom prst="rect">
            <a:avLst/>
          </a:prstGeom>
        </p:spPr>
        <p:txBody>
          <a:bodyPr vert="horz" wrap="square" lIns="0" tIns="12700" rIns="0" bIns="0" rtlCol="0">
            <a:spAutoFit/>
          </a:bodyPr>
          <a:lstStyle/>
          <a:p>
            <a:pPr marR="5080">
              <a:lnSpc>
                <a:spcPct val="100000"/>
              </a:lnSpc>
              <a:spcBef>
                <a:spcPts val="100"/>
              </a:spcBef>
            </a:pPr>
            <a:r>
              <a:rPr lang="en-ID" sz="3600" b="1" spc="-5" dirty="0">
                <a:solidFill>
                  <a:srgbClr val="C00000"/>
                </a:solidFill>
                <a:latin typeface="Cambria" panose="02040503050406030204" pitchFamily="18" charset="0"/>
                <a:ea typeface="Cambria" panose="02040503050406030204" pitchFamily="18" charset="0"/>
                <a:cs typeface="Arial"/>
              </a:rPr>
              <a:t>MAKSUD &amp; TUJUAN</a:t>
            </a:r>
          </a:p>
          <a:p>
            <a:pPr marR="5080">
              <a:lnSpc>
                <a:spcPct val="100000"/>
              </a:lnSpc>
              <a:spcBef>
                <a:spcPts val="100"/>
              </a:spcBef>
            </a:pPr>
            <a:r>
              <a:rPr lang="en-ID" sz="2000" spc="-5" dirty="0" err="1">
                <a:latin typeface="Cambria" panose="02040503050406030204" pitchFamily="18" charset="0"/>
                <a:ea typeface="Cambria" panose="02040503050406030204" pitchFamily="18" charset="0"/>
                <a:cs typeface="Arial"/>
              </a:rPr>
              <a:t>Mendukung</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upaya</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pencegahan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korupsi</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khususnya</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pengendalian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gratifikasi</a:t>
            </a:r>
            <a:r>
              <a:rPr lang="en-ID" sz="2000" spc="-5" dirty="0">
                <a:latin typeface="Cambria" panose="02040503050406030204" pitchFamily="18" charset="0"/>
                <a:ea typeface="Cambria" panose="02040503050406030204" pitchFamily="18" charset="0"/>
                <a:cs typeface="Arial"/>
              </a:rPr>
              <a:t> </a:t>
            </a:r>
            <a:r>
              <a:rPr lang="en-ID" sz="2000" spc="-5" err="1">
                <a:latin typeface="Cambria" panose="02040503050406030204" pitchFamily="18" charset="0"/>
                <a:ea typeface="Cambria" panose="02040503050406030204" pitchFamily="18" charset="0"/>
                <a:cs typeface="Arial"/>
              </a:rPr>
              <a:t>pada</a:t>
            </a:r>
            <a:r>
              <a:rPr lang="en-ID" sz="2000" spc="-5">
                <a:latin typeface="Cambria" panose="02040503050406030204" pitchFamily="18" charset="0"/>
                <a:ea typeface="Cambria" panose="02040503050406030204" pitchFamily="18" charset="0"/>
                <a:cs typeface="Arial"/>
              </a:rPr>
              <a:t> SPMB </a:t>
            </a:r>
            <a:r>
              <a:rPr lang="en-ID" sz="2000" spc="-5" dirty="0" err="1">
                <a:latin typeface="Cambria" panose="02040503050406030204" pitchFamily="18" charset="0"/>
                <a:ea typeface="Cambria" panose="02040503050406030204" pitchFamily="18" charset="0"/>
                <a:cs typeface="Arial"/>
              </a:rPr>
              <a:t>serta</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mendukung</a:t>
            </a:r>
            <a:r>
              <a:rPr lang="en-ID" sz="2000" spc="-5" dirty="0">
                <a:latin typeface="Cambria" panose="02040503050406030204" pitchFamily="18" charset="0"/>
                <a:ea typeface="Cambria" panose="02040503050406030204" pitchFamily="18" charset="0"/>
                <a:cs typeface="Arial"/>
              </a:rPr>
              <a:t> </a:t>
            </a:r>
            <a:r>
              <a:rPr lang="en-ID" sz="2000" spc="-5" err="1">
                <a:latin typeface="Cambria" panose="02040503050406030204" pitchFamily="18" charset="0"/>
                <a:ea typeface="Cambria" panose="02040503050406030204" pitchFamily="18" charset="0"/>
                <a:cs typeface="Arial"/>
              </a:rPr>
              <a:t>penyelenggaraan</a:t>
            </a:r>
            <a:r>
              <a:rPr lang="en-ID" sz="2000" spc="-5">
                <a:latin typeface="Cambria" panose="02040503050406030204" pitchFamily="18" charset="0"/>
                <a:ea typeface="Cambria" panose="02040503050406030204" pitchFamily="18" charset="0"/>
                <a:cs typeface="Arial"/>
              </a:rPr>
              <a:t> SPMB </a:t>
            </a:r>
            <a:r>
              <a:rPr lang="en-ID" sz="2000" spc="-5" dirty="0">
                <a:latin typeface="Cambria" panose="02040503050406030204" pitchFamily="18" charset="0"/>
                <a:ea typeface="Cambria" panose="02040503050406030204" pitchFamily="18" charset="0"/>
                <a:cs typeface="Arial"/>
              </a:rPr>
              <a:t>yang </a:t>
            </a:r>
            <a:r>
              <a:rPr lang="en-ID" sz="2000" spc="-5" dirty="0" err="1">
                <a:latin typeface="Cambria" panose="02040503050406030204" pitchFamily="18" charset="0"/>
                <a:ea typeface="Cambria" panose="02040503050406030204" pitchFamily="18" charset="0"/>
                <a:cs typeface="Arial"/>
              </a:rPr>
              <a:t>objektif</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transparan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dan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akuntabel</a:t>
            </a:r>
            <a:r>
              <a:rPr lang="en-ID" sz="2000" spc="-5" dirty="0">
                <a:latin typeface="Cambria" panose="02040503050406030204" pitchFamily="18" charset="0"/>
                <a:ea typeface="Cambria" panose="02040503050406030204" pitchFamily="18" charset="0"/>
                <a:cs typeface="Arial"/>
              </a:rPr>
              <a:t>.</a:t>
            </a:r>
            <a:endParaRPr sz="2000" dirty="0">
              <a:latin typeface="Cambria" panose="02040503050406030204" pitchFamily="18" charset="0"/>
              <a:ea typeface="Cambria" panose="02040503050406030204" pitchFamily="18" charset="0"/>
              <a:cs typeface="Arial"/>
            </a:endParaRPr>
          </a:p>
        </p:txBody>
      </p:sp>
      <p:sp>
        <p:nvSpPr>
          <p:cNvPr id="20" name="object 20"/>
          <p:cNvSpPr txBox="1"/>
          <p:nvPr/>
        </p:nvSpPr>
        <p:spPr>
          <a:xfrm>
            <a:off x="6372473" y="4526284"/>
            <a:ext cx="4967451" cy="1502976"/>
          </a:xfrm>
          <a:prstGeom prst="rect">
            <a:avLst/>
          </a:prstGeom>
        </p:spPr>
        <p:txBody>
          <a:bodyPr vert="horz" wrap="square" lIns="0" tIns="12700" rIns="0" bIns="0" rtlCol="0">
            <a:spAutoFit/>
          </a:bodyPr>
          <a:lstStyle/>
          <a:p>
            <a:pPr marR="5080" algn="r">
              <a:lnSpc>
                <a:spcPct val="100000"/>
              </a:lnSpc>
              <a:spcBef>
                <a:spcPts val="100"/>
              </a:spcBef>
            </a:pPr>
            <a:r>
              <a:rPr lang="en-ID" sz="3600" b="1" spc="-5" dirty="0">
                <a:solidFill>
                  <a:srgbClr val="C00000"/>
                </a:solidFill>
                <a:latin typeface="Cambria" panose="02040503050406030204" pitchFamily="18" charset="0"/>
                <a:ea typeface="Cambria" panose="02040503050406030204" pitchFamily="18" charset="0"/>
                <a:cs typeface="Arial"/>
              </a:rPr>
              <a:t>RUANG LINGKUP</a:t>
            </a:r>
          </a:p>
          <a:p>
            <a:pPr marR="5080" algn="r">
              <a:lnSpc>
                <a:spcPct val="100000"/>
              </a:lnSpc>
              <a:spcBef>
                <a:spcPts val="100"/>
              </a:spcBef>
            </a:pPr>
            <a:r>
              <a:rPr lang="en-ID" sz="2000" spc="-5" dirty="0" err="1">
                <a:latin typeface="Cambria" panose="02040503050406030204" pitchFamily="18" charset="0"/>
                <a:ea typeface="Cambria" panose="02040503050406030204" pitchFamily="18" charset="0"/>
                <a:cs typeface="Arial"/>
              </a:rPr>
              <a:t>Seluruh</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kegiatan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melingkupi</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sebelum</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saat</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dan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sesudah</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pelaksanaan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penerimaan</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peserta</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didik</a:t>
            </a:r>
            <a:r>
              <a:rPr lang="en-ID" sz="2000" spc="-5" dirty="0">
                <a:latin typeface="Cambria" panose="02040503050406030204" pitchFamily="18" charset="0"/>
                <a:ea typeface="Cambria" panose="02040503050406030204" pitchFamily="18" charset="0"/>
                <a:cs typeface="Arial"/>
              </a:rPr>
              <a:t> </a:t>
            </a:r>
            <a:r>
              <a:rPr lang="en-ID" sz="2000" spc="-5" dirty="0" err="1">
                <a:latin typeface="Cambria" panose="02040503050406030204" pitchFamily="18" charset="0"/>
                <a:ea typeface="Cambria" panose="02040503050406030204" pitchFamily="18" charset="0"/>
                <a:cs typeface="Arial"/>
              </a:rPr>
              <a:t>baru</a:t>
            </a:r>
            <a:r>
              <a:rPr lang="en-ID" sz="2000" spc="-5" dirty="0">
                <a:latin typeface="Cambria" panose="02040503050406030204" pitchFamily="18" charset="0"/>
                <a:ea typeface="Cambria" panose="02040503050406030204" pitchFamily="18" charset="0"/>
                <a:cs typeface="Arial"/>
              </a:rPr>
              <a:t>.</a:t>
            </a:r>
            <a:endParaRPr sz="2000" dirty="0">
              <a:latin typeface="Cambria" panose="02040503050406030204" pitchFamily="18" charset="0"/>
              <a:ea typeface="Cambria" panose="02040503050406030204" pitchFamily="18" charset="0"/>
              <a:cs typeface="Arial"/>
            </a:endParaRPr>
          </a:p>
        </p:txBody>
      </p:sp>
      <p:sp>
        <p:nvSpPr>
          <p:cNvPr id="21" name="Rectangle 20"/>
          <p:cNvSpPr/>
          <p:nvPr/>
        </p:nvSpPr>
        <p:spPr>
          <a:xfrm>
            <a:off x="11108" y="149163"/>
            <a:ext cx="11875296" cy="646331"/>
          </a:xfrm>
          <a:prstGeom prst="rect">
            <a:avLst/>
          </a:prstGeom>
        </p:spPr>
        <p:txBody>
          <a:bodyPr wrap="square">
            <a:spAutoFit/>
          </a:bodyPr>
          <a:lstStyle/>
          <a:p>
            <a:pPr algn="ctr"/>
            <a:r>
              <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PENCEGAHAN KORUPSI &amp; PENGENDALIAN GRATIFIKASI  </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DALAM </a:t>
            </a:r>
            <a:r>
              <a:rPr lang="en-US" sz="3600" b="1">
                <a:ln>
                  <a:solidFill>
                    <a:schemeClr val="tx1"/>
                  </a:solidFill>
                </a:ln>
                <a:solidFill>
                  <a:srgbClr val="FF0000"/>
                </a:solidFill>
                <a:effectLst>
                  <a:glow rad="304800">
                    <a:schemeClr val="bg1">
                      <a:alpha val="72000"/>
                    </a:schemeClr>
                  </a:glow>
                  <a:reflection blurRad="6350" stA="55000" endA="300" endPos="45500" dir="5400000" sy="-100000" algn="bl" rotWithShape="0"/>
                </a:effectLst>
              </a:rPr>
              <a:t>SPMB</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 TAHUN 2025</a:t>
            </a:r>
            <a:endPar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endParaRPr>
          </a:p>
        </p:txBody>
      </p:sp>
    </p:spTree>
    <p:extLst>
      <p:ext uri="{BB962C8B-B14F-4D97-AF65-F5344CB8AC3E}">
        <p14:creationId xmlns:p14="http://schemas.microsoft.com/office/powerpoint/2010/main" val="110098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52"/>
            <a:ext cx="11886404" cy="9155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4" y="6947492"/>
            <a:ext cx="11880850" cy="797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bject 20"/>
          <p:cNvSpPr txBox="1"/>
          <p:nvPr/>
        </p:nvSpPr>
        <p:spPr>
          <a:xfrm>
            <a:off x="317403" y="1162189"/>
            <a:ext cx="11088131" cy="566822"/>
          </a:xfrm>
          <a:prstGeom prst="rect">
            <a:avLst/>
          </a:prstGeom>
        </p:spPr>
        <p:txBody>
          <a:bodyPr vert="horz" wrap="square" lIns="0" tIns="12700" rIns="0" bIns="0" rtlCol="0">
            <a:spAutoFit/>
          </a:bodyPr>
          <a:lstStyle/>
          <a:p>
            <a:pPr marR="5080">
              <a:lnSpc>
                <a:spcPct val="100000"/>
              </a:lnSpc>
              <a:spcBef>
                <a:spcPts val="100"/>
              </a:spcBef>
            </a:pPr>
            <a:r>
              <a:rPr lang="en-ID" sz="3600" b="1" spc="-5" dirty="0">
                <a:solidFill>
                  <a:srgbClr val="C00000"/>
                </a:solidFill>
                <a:latin typeface="Cambria" panose="02040503050406030204" pitchFamily="18" charset="0"/>
                <a:ea typeface="Cambria" panose="02040503050406030204" pitchFamily="18" charset="0"/>
                <a:cs typeface="Arial"/>
              </a:rPr>
              <a:t>DASAR HUKUM</a:t>
            </a:r>
            <a:endParaRPr sz="3600" dirty="0">
              <a:latin typeface="Cambria" panose="02040503050406030204" pitchFamily="18" charset="0"/>
              <a:ea typeface="Cambria" panose="02040503050406030204" pitchFamily="18" charset="0"/>
              <a:cs typeface="Arial"/>
            </a:endParaRPr>
          </a:p>
        </p:txBody>
      </p:sp>
      <p:sp>
        <p:nvSpPr>
          <p:cNvPr id="21" name="Rectangle 20"/>
          <p:cNvSpPr/>
          <p:nvPr/>
        </p:nvSpPr>
        <p:spPr>
          <a:xfrm>
            <a:off x="11108" y="149163"/>
            <a:ext cx="11875296" cy="646331"/>
          </a:xfrm>
          <a:prstGeom prst="rect">
            <a:avLst/>
          </a:prstGeom>
        </p:spPr>
        <p:txBody>
          <a:bodyPr wrap="square">
            <a:spAutoFit/>
          </a:bodyPr>
          <a:lstStyle/>
          <a:p>
            <a:pPr algn="ctr"/>
            <a:r>
              <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PENCEGAHAN KORUPSI &amp; PENGENDALIAN GRATIFIKASI  </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DALAM </a:t>
            </a:r>
            <a:r>
              <a:rPr lang="en-US" sz="3600" b="1">
                <a:ln>
                  <a:solidFill>
                    <a:schemeClr val="tx1"/>
                  </a:solidFill>
                </a:ln>
                <a:solidFill>
                  <a:srgbClr val="FF0000"/>
                </a:solidFill>
                <a:effectLst>
                  <a:glow rad="304800">
                    <a:schemeClr val="bg1">
                      <a:alpha val="72000"/>
                    </a:schemeClr>
                  </a:glow>
                  <a:reflection blurRad="6350" stA="55000" endA="300" endPos="45500" dir="5400000" sy="-100000" algn="bl" rotWithShape="0"/>
                </a:effectLst>
              </a:rPr>
              <a:t>SPMB</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 TAHUN 2025</a:t>
            </a:r>
            <a:endPar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endParaRPr>
          </a:p>
        </p:txBody>
      </p:sp>
      <p:sp>
        <p:nvSpPr>
          <p:cNvPr id="10" name="object 105"/>
          <p:cNvSpPr txBox="1"/>
          <p:nvPr/>
        </p:nvSpPr>
        <p:spPr>
          <a:xfrm>
            <a:off x="318246" y="1914405"/>
            <a:ext cx="11233248" cy="4334520"/>
          </a:xfrm>
          <a:prstGeom prst="rect">
            <a:avLst/>
          </a:prstGeom>
        </p:spPr>
        <p:txBody>
          <a:bodyPr vert="horz" wrap="square" lIns="0" tIns="12700" rIns="0" bIns="0" rtlCol="0">
            <a:spAutoFit/>
          </a:bodyPr>
          <a:lstStyle/>
          <a:p>
            <a:pPr marL="355600" marR="5080" indent="-342900">
              <a:lnSpc>
                <a:spcPct val="100000"/>
              </a:lnSpc>
              <a:spcBef>
                <a:spcPts val="100"/>
              </a:spcBef>
              <a:buAutoNum type="arabicPeriod"/>
              <a:tabLst>
                <a:tab pos="354965" algn="l"/>
                <a:tab pos="355600" algn="l"/>
              </a:tabLst>
            </a:pPr>
            <a:r>
              <a:rPr lang="en-ID" sz="2000" dirty="0" err="1">
                <a:latin typeface="Cambria" panose="02040503050406030204" pitchFamily="18" charset="0"/>
                <a:ea typeface="Cambria" panose="02040503050406030204" pitchFamily="18" charset="0"/>
                <a:cs typeface="Arial MT"/>
              </a:rPr>
              <a:t>Undang-Undang</a:t>
            </a:r>
            <a:r>
              <a:rPr lang="en-ID" sz="2000" spc="320" dirty="0">
                <a:latin typeface="Cambria" panose="02040503050406030204" pitchFamily="18" charset="0"/>
                <a:ea typeface="Cambria" panose="02040503050406030204" pitchFamily="18" charset="0"/>
                <a:cs typeface="Arial MT"/>
              </a:rPr>
              <a:t> </a:t>
            </a:r>
            <a:r>
              <a:rPr lang="en-ID" sz="2000" spc="-5" dirty="0" err="1">
                <a:latin typeface="Cambria" panose="02040503050406030204" pitchFamily="18" charset="0"/>
                <a:ea typeface="Cambria" panose="02040503050406030204" pitchFamily="18" charset="0"/>
                <a:cs typeface="Arial MT"/>
              </a:rPr>
              <a:t>Nomor</a:t>
            </a:r>
            <a:r>
              <a:rPr lang="en-ID" sz="2000" spc="305" dirty="0">
                <a:latin typeface="Cambria" panose="02040503050406030204" pitchFamily="18" charset="0"/>
                <a:ea typeface="Cambria" panose="02040503050406030204" pitchFamily="18" charset="0"/>
                <a:cs typeface="Arial MT"/>
              </a:rPr>
              <a:t> </a:t>
            </a:r>
            <a:r>
              <a:rPr lang="en-ID" sz="2000" dirty="0">
                <a:latin typeface="Cambria" panose="02040503050406030204" pitchFamily="18" charset="0"/>
                <a:ea typeface="Cambria" panose="02040503050406030204" pitchFamily="18" charset="0"/>
                <a:cs typeface="Arial MT"/>
              </a:rPr>
              <a:t>20</a:t>
            </a:r>
            <a:r>
              <a:rPr lang="en-ID" sz="2000" spc="315" dirty="0">
                <a:latin typeface="Cambria" panose="02040503050406030204" pitchFamily="18" charset="0"/>
                <a:ea typeface="Cambria" panose="02040503050406030204" pitchFamily="18" charset="0"/>
                <a:cs typeface="Arial MT"/>
              </a:rPr>
              <a:t> </a:t>
            </a:r>
            <a:r>
              <a:rPr lang="en-ID" sz="2000" spc="-35" dirty="0" err="1">
                <a:latin typeface="Cambria" panose="02040503050406030204" pitchFamily="18" charset="0"/>
                <a:ea typeface="Cambria" panose="02040503050406030204" pitchFamily="18" charset="0"/>
                <a:cs typeface="Arial MT"/>
              </a:rPr>
              <a:t>Tahun</a:t>
            </a:r>
            <a:r>
              <a:rPr lang="en-ID" sz="2000" spc="315" dirty="0">
                <a:latin typeface="Cambria" panose="02040503050406030204" pitchFamily="18" charset="0"/>
                <a:ea typeface="Cambria" panose="02040503050406030204" pitchFamily="18" charset="0"/>
                <a:cs typeface="Arial MT"/>
              </a:rPr>
              <a:t> </a:t>
            </a:r>
            <a:r>
              <a:rPr lang="en-ID" sz="2000" dirty="0">
                <a:latin typeface="Cambria" panose="02040503050406030204" pitchFamily="18" charset="0"/>
                <a:ea typeface="Cambria" panose="02040503050406030204" pitchFamily="18" charset="0"/>
                <a:cs typeface="Arial MT"/>
              </a:rPr>
              <a:t>2021</a:t>
            </a:r>
            <a:r>
              <a:rPr lang="en-ID" sz="2000" spc="32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tentang</a:t>
            </a:r>
            <a:r>
              <a:rPr lang="en-ID" sz="2000" spc="325"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Perubahan</a:t>
            </a:r>
            <a:r>
              <a:rPr lang="en-ID" sz="2000" spc="320" dirty="0">
                <a:latin typeface="Cambria" panose="02040503050406030204" pitchFamily="18" charset="0"/>
                <a:ea typeface="Cambria" panose="02040503050406030204" pitchFamily="18" charset="0"/>
                <a:cs typeface="Arial MT"/>
              </a:rPr>
              <a:t> </a:t>
            </a:r>
            <a:r>
              <a:rPr lang="en-ID" sz="2000" spc="5" dirty="0" err="1">
                <a:latin typeface="Cambria" panose="02040503050406030204" pitchFamily="18" charset="0"/>
                <a:ea typeface="Cambria" panose="02040503050406030204" pitchFamily="18" charset="0"/>
                <a:cs typeface="Arial MT"/>
              </a:rPr>
              <a:t>atas</a:t>
            </a:r>
            <a:r>
              <a:rPr lang="en-ID" sz="2000" spc="315"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Undang</a:t>
            </a:r>
            <a:r>
              <a:rPr lang="en-ID" sz="2000" dirty="0">
                <a:latin typeface="Cambria" panose="02040503050406030204" pitchFamily="18" charset="0"/>
                <a:ea typeface="Cambria" panose="02040503050406030204" pitchFamily="18" charset="0"/>
                <a:cs typeface="Arial MT"/>
              </a:rPr>
              <a:t>- </a:t>
            </a:r>
            <a:r>
              <a:rPr lang="en-ID" sz="2000" spc="-459"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Undang</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Nomor</a:t>
            </a:r>
            <a:r>
              <a:rPr lang="en-ID" sz="2000" spc="-5" dirty="0">
                <a:latin typeface="Cambria" panose="02040503050406030204" pitchFamily="18" charset="0"/>
                <a:ea typeface="Cambria" panose="02040503050406030204" pitchFamily="18" charset="0"/>
                <a:cs typeface="Arial MT"/>
              </a:rPr>
              <a:t> </a:t>
            </a:r>
            <a:r>
              <a:rPr lang="en-ID" sz="2000" dirty="0">
                <a:latin typeface="Cambria" panose="02040503050406030204" pitchFamily="18" charset="0"/>
                <a:ea typeface="Cambria" panose="02040503050406030204" pitchFamily="18" charset="0"/>
                <a:cs typeface="Arial MT"/>
              </a:rPr>
              <a:t>31</a:t>
            </a:r>
            <a:r>
              <a:rPr lang="en-ID" sz="2000" spc="-30" dirty="0">
                <a:latin typeface="Cambria" panose="02040503050406030204" pitchFamily="18" charset="0"/>
                <a:ea typeface="Cambria" panose="02040503050406030204" pitchFamily="18" charset="0"/>
                <a:cs typeface="Arial MT"/>
              </a:rPr>
              <a:t> </a:t>
            </a:r>
            <a:r>
              <a:rPr lang="en-ID" sz="2000" spc="-35" dirty="0" err="1">
                <a:latin typeface="Cambria" panose="02040503050406030204" pitchFamily="18" charset="0"/>
                <a:ea typeface="Cambria" panose="02040503050406030204" pitchFamily="18" charset="0"/>
                <a:cs typeface="Arial MT"/>
              </a:rPr>
              <a:t>Tahun</a:t>
            </a:r>
            <a:r>
              <a:rPr lang="en-ID" sz="2000" spc="5" dirty="0">
                <a:latin typeface="Cambria" panose="02040503050406030204" pitchFamily="18" charset="0"/>
                <a:ea typeface="Cambria" panose="02040503050406030204" pitchFamily="18" charset="0"/>
                <a:cs typeface="Arial MT"/>
              </a:rPr>
              <a:t> </a:t>
            </a:r>
            <a:r>
              <a:rPr lang="en-ID" sz="2000" dirty="0">
                <a:latin typeface="Cambria" panose="02040503050406030204" pitchFamily="18" charset="0"/>
                <a:ea typeface="Cambria" panose="02040503050406030204" pitchFamily="18" charset="0"/>
                <a:cs typeface="Arial MT"/>
              </a:rPr>
              <a:t>1999</a:t>
            </a:r>
            <a:r>
              <a:rPr lang="en-ID" sz="2000" spc="2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tentang</a:t>
            </a:r>
            <a:r>
              <a:rPr lang="en-ID" sz="2000" spc="2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Pemberantasan</a:t>
            </a:r>
            <a:r>
              <a:rPr lang="en-ID" sz="2000" spc="-10" dirty="0">
                <a:latin typeface="Cambria" panose="02040503050406030204" pitchFamily="18" charset="0"/>
                <a:ea typeface="Cambria" panose="02040503050406030204" pitchFamily="18" charset="0"/>
                <a:cs typeface="Arial MT"/>
              </a:rPr>
              <a:t> </a:t>
            </a:r>
            <a:r>
              <a:rPr lang="en-ID" sz="2000" spc="-10" dirty="0" err="1">
                <a:latin typeface="Cambria" panose="02040503050406030204" pitchFamily="18" charset="0"/>
                <a:ea typeface="Cambria" panose="02040503050406030204" pitchFamily="18" charset="0"/>
                <a:cs typeface="Arial MT"/>
              </a:rPr>
              <a:t>Tindak</a:t>
            </a:r>
            <a:r>
              <a:rPr lang="en-ID" sz="2000" spc="-25"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Pidana</a:t>
            </a:r>
            <a:r>
              <a:rPr lang="en-ID" sz="2000" spc="15"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Korupsi</a:t>
            </a:r>
            <a:r>
              <a:rPr lang="en-ID" sz="2000" dirty="0">
                <a:latin typeface="Cambria" panose="02040503050406030204" pitchFamily="18" charset="0"/>
                <a:ea typeface="Cambria" panose="02040503050406030204" pitchFamily="18" charset="0"/>
                <a:cs typeface="Arial MT"/>
              </a:rPr>
              <a:t>;</a:t>
            </a:r>
          </a:p>
          <a:p>
            <a:pPr marL="355600" marR="5080" indent="-342900">
              <a:lnSpc>
                <a:spcPct val="100000"/>
              </a:lnSpc>
              <a:spcBef>
                <a:spcPts val="100"/>
              </a:spcBef>
              <a:buAutoNum type="arabicPeriod"/>
              <a:tabLst>
                <a:tab pos="354965" algn="l"/>
                <a:tab pos="355600" algn="l"/>
              </a:tabLst>
            </a:pPr>
            <a:r>
              <a:rPr sz="2000" dirty="0" err="1">
                <a:latin typeface="Cambria" panose="02040503050406030204" pitchFamily="18" charset="0"/>
                <a:ea typeface="Cambria" panose="02040503050406030204" pitchFamily="18" charset="0"/>
                <a:cs typeface="Arial MT"/>
              </a:rPr>
              <a:t>Undang</a:t>
            </a:r>
            <a:r>
              <a:rPr sz="2000" dirty="0">
                <a:latin typeface="Cambria" panose="02040503050406030204" pitchFamily="18" charset="0"/>
                <a:ea typeface="Cambria" panose="02040503050406030204" pitchFamily="18" charset="0"/>
                <a:cs typeface="Arial MT"/>
              </a:rPr>
              <a:t>-</a:t>
            </a:r>
            <a:r>
              <a:rPr lang="en-ID" sz="2000" dirty="0">
                <a:latin typeface="Cambria" panose="02040503050406030204" pitchFamily="18" charset="0"/>
                <a:ea typeface="Cambria" panose="02040503050406030204" pitchFamily="18" charset="0"/>
                <a:cs typeface="Arial MT"/>
              </a:rPr>
              <a:t>U</a:t>
            </a:r>
            <a:r>
              <a:rPr sz="2000" dirty="0" err="1">
                <a:latin typeface="Cambria" panose="02040503050406030204" pitchFamily="18" charset="0"/>
                <a:ea typeface="Cambria" panose="02040503050406030204" pitchFamily="18" charset="0"/>
                <a:cs typeface="Arial MT"/>
              </a:rPr>
              <a:t>ndang</a:t>
            </a:r>
            <a:r>
              <a:rPr sz="2000" spc="320" dirty="0">
                <a:latin typeface="Cambria" panose="02040503050406030204" pitchFamily="18" charset="0"/>
                <a:ea typeface="Cambria" panose="02040503050406030204" pitchFamily="18" charset="0"/>
                <a:cs typeface="Arial MT"/>
              </a:rPr>
              <a:t> </a:t>
            </a:r>
            <a:r>
              <a:rPr sz="2000" spc="-5" dirty="0" err="1">
                <a:latin typeface="Cambria" panose="02040503050406030204" pitchFamily="18" charset="0"/>
                <a:ea typeface="Cambria" panose="02040503050406030204" pitchFamily="18" charset="0"/>
                <a:cs typeface="Arial MT"/>
              </a:rPr>
              <a:t>Nomor</a:t>
            </a:r>
            <a:r>
              <a:rPr sz="2000" spc="30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19</a:t>
            </a:r>
            <a:r>
              <a:rPr sz="2000" spc="315" dirty="0">
                <a:latin typeface="Cambria" panose="02040503050406030204" pitchFamily="18" charset="0"/>
                <a:ea typeface="Cambria" panose="02040503050406030204" pitchFamily="18" charset="0"/>
                <a:cs typeface="Arial MT"/>
              </a:rPr>
              <a:t> </a:t>
            </a:r>
            <a:r>
              <a:rPr sz="2000" spc="-35" dirty="0">
                <a:latin typeface="Cambria" panose="02040503050406030204" pitchFamily="18" charset="0"/>
                <a:ea typeface="Cambria" panose="02040503050406030204" pitchFamily="18" charset="0"/>
                <a:cs typeface="Arial MT"/>
              </a:rPr>
              <a:t>Tahun</a:t>
            </a:r>
            <a:r>
              <a:rPr sz="2000" spc="31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2019</a:t>
            </a:r>
            <a:r>
              <a:rPr sz="2000" spc="32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tentang</a:t>
            </a:r>
            <a:r>
              <a:rPr sz="2000" spc="32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Perubahan</a:t>
            </a:r>
            <a:r>
              <a:rPr sz="2000" spc="32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Kedua</a:t>
            </a:r>
            <a:r>
              <a:rPr sz="2000" spc="320" dirty="0">
                <a:latin typeface="Cambria" panose="02040503050406030204" pitchFamily="18" charset="0"/>
                <a:ea typeface="Cambria" panose="02040503050406030204" pitchFamily="18" charset="0"/>
                <a:cs typeface="Arial MT"/>
              </a:rPr>
              <a:t> </a:t>
            </a:r>
            <a:r>
              <a:rPr sz="2000" spc="5" dirty="0">
                <a:latin typeface="Cambria" panose="02040503050406030204" pitchFamily="18" charset="0"/>
                <a:ea typeface="Cambria" panose="02040503050406030204" pitchFamily="18" charset="0"/>
                <a:cs typeface="Arial MT"/>
              </a:rPr>
              <a:t>atas</a:t>
            </a:r>
            <a:r>
              <a:rPr sz="2000" spc="31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Undang- </a:t>
            </a:r>
            <a:r>
              <a:rPr sz="2000" spc="-459"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Undang Nomor</a:t>
            </a:r>
            <a:r>
              <a:rPr sz="2000" spc="-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30</a:t>
            </a:r>
            <a:r>
              <a:rPr sz="2000" spc="-30" dirty="0">
                <a:latin typeface="Cambria" panose="02040503050406030204" pitchFamily="18" charset="0"/>
                <a:ea typeface="Cambria" panose="02040503050406030204" pitchFamily="18" charset="0"/>
                <a:cs typeface="Arial MT"/>
              </a:rPr>
              <a:t> </a:t>
            </a:r>
            <a:r>
              <a:rPr sz="2000" spc="-35" dirty="0">
                <a:latin typeface="Cambria" panose="02040503050406030204" pitchFamily="18" charset="0"/>
                <a:ea typeface="Cambria" panose="02040503050406030204" pitchFamily="18" charset="0"/>
                <a:cs typeface="Arial MT"/>
              </a:rPr>
              <a:t>Tahun</a:t>
            </a:r>
            <a:r>
              <a:rPr sz="2000" spc="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2002</a:t>
            </a:r>
            <a:r>
              <a:rPr sz="2000" spc="2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tentang</a:t>
            </a:r>
            <a:r>
              <a:rPr sz="2000" spc="2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Komisi</a:t>
            </a:r>
            <a:r>
              <a:rPr sz="2000" spc="-1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Pemberantasan</a:t>
            </a:r>
            <a:r>
              <a:rPr sz="2000" spc="-10" dirty="0">
                <a:latin typeface="Cambria" panose="02040503050406030204" pitchFamily="18" charset="0"/>
                <a:ea typeface="Cambria" panose="02040503050406030204" pitchFamily="18" charset="0"/>
                <a:cs typeface="Arial MT"/>
              </a:rPr>
              <a:t> Tindak</a:t>
            </a:r>
            <a:r>
              <a:rPr sz="2000" spc="-2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Pidana</a:t>
            </a:r>
            <a:r>
              <a:rPr sz="2000" spc="15"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Korupsi;</a:t>
            </a:r>
          </a:p>
          <a:p>
            <a:pPr marL="355600" indent="-342900">
              <a:lnSpc>
                <a:spcPct val="100000"/>
              </a:lnSpc>
              <a:buAutoNum type="arabicPeriod"/>
              <a:tabLst>
                <a:tab pos="354965" algn="l"/>
                <a:tab pos="355600" algn="l"/>
              </a:tabLst>
            </a:pPr>
            <a:r>
              <a:rPr sz="2000" dirty="0" err="1">
                <a:latin typeface="Cambria" panose="02040503050406030204" pitchFamily="18" charset="0"/>
                <a:ea typeface="Cambria" panose="02040503050406030204" pitchFamily="18" charset="0"/>
                <a:cs typeface="Arial MT"/>
              </a:rPr>
              <a:t>Peraturan</a:t>
            </a:r>
            <a:r>
              <a:rPr sz="2000" spc="105" dirty="0">
                <a:latin typeface="Cambria" panose="02040503050406030204" pitchFamily="18" charset="0"/>
                <a:ea typeface="Cambria" panose="02040503050406030204" pitchFamily="18" charset="0"/>
                <a:cs typeface="Arial MT"/>
              </a:rPr>
              <a:t> </a:t>
            </a:r>
            <a:r>
              <a:rPr lang="fi-FI" sz="2000" dirty="0">
                <a:latin typeface="Cambria" panose="02040503050406030204" pitchFamily="18" charset="0"/>
                <a:ea typeface="Cambria" panose="02040503050406030204" pitchFamily="18" charset="0"/>
                <a:cs typeface="Arial MT"/>
              </a:rPr>
              <a:t>Komisi</a:t>
            </a:r>
            <a:r>
              <a:rPr lang="fi-FI" sz="2000" spc="-10" dirty="0">
                <a:latin typeface="Cambria" panose="02040503050406030204" pitchFamily="18" charset="0"/>
                <a:ea typeface="Cambria" panose="02040503050406030204" pitchFamily="18" charset="0"/>
                <a:cs typeface="Arial MT"/>
              </a:rPr>
              <a:t> </a:t>
            </a:r>
            <a:r>
              <a:rPr lang="fi-FI" sz="2000" dirty="0">
                <a:latin typeface="Cambria" panose="02040503050406030204" pitchFamily="18" charset="0"/>
                <a:ea typeface="Cambria" panose="02040503050406030204" pitchFamily="18" charset="0"/>
                <a:cs typeface="Arial MT"/>
              </a:rPr>
              <a:t>Pemberantasan</a:t>
            </a:r>
            <a:r>
              <a:rPr lang="fi-FI" sz="2000" spc="-10" dirty="0">
                <a:latin typeface="Cambria" panose="02040503050406030204" pitchFamily="18" charset="0"/>
                <a:ea typeface="Cambria" panose="02040503050406030204" pitchFamily="18" charset="0"/>
                <a:cs typeface="Arial MT"/>
              </a:rPr>
              <a:t> </a:t>
            </a:r>
            <a:r>
              <a:rPr lang="fi-FI" sz="2000" dirty="0">
                <a:latin typeface="Cambria" panose="02040503050406030204" pitchFamily="18" charset="0"/>
                <a:ea typeface="Cambria" panose="02040503050406030204" pitchFamily="18" charset="0"/>
                <a:cs typeface="Arial MT"/>
              </a:rPr>
              <a:t>Korupsi Republik Indonesia </a:t>
            </a:r>
            <a:r>
              <a:rPr sz="2000" dirty="0" err="1">
                <a:latin typeface="Cambria" panose="02040503050406030204" pitchFamily="18" charset="0"/>
                <a:ea typeface="Cambria" panose="02040503050406030204" pitchFamily="18" charset="0"/>
                <a:cs typeface="Arial MT"/>
              </a:rPr>
              <a:t>Nomor</a:t>
            </a:r>
            <a:r>
              <a:rPr sz="2000" spc="9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2</a:t>
            </a:r>
            <a:r>
              <a:rPr sz="2000" spc="105" dirty="0">
                <a:latin typeface="Cambria" panose="02040503050406030204" pitchFamily="18" charset="0"/>
                <a:ea typeface="Cambria" panose="02040503050406030204" pitchFamily="18" charset="0"/>
                <a:cs typeface="Arial MT"/>
              </a:rPr>
              <a:t> </a:t>
            </a:r>
            <a:r>
              <a:rPr sz="2000" spc="-35" dirty="0" err="1">
                <a:latin typeface="Cambria" panose="02040503050406030204" pitchFamily="18" charset="0"/>
                <a:ea typeface="Cambria" panose="02040503050406030204" pitchFamily="18" charset="0"/>
                <a:cs typeface="Arial MT"/>
              </a:rPr>
              <a:t>Tahun</a:t>
            </a:r>
            <a:r>
              <a:rPr sz="2000" spc="110" dirty="0">
                <a:latin typeface="Cambria" panose="02040503050406030204" pitchFamily="18" charset="0"/>
                <a:ea typeface="Cambria" panose="02040503050406030204" pitchFamily="18" charset="0"/>
                <a:cs typeface="Arial MT"/>
              </a:rPr>
              <a:t> </a:t>
            </a:r>
            <a:r>
              <a:rPr sz="2000" dirty="0">
                <a:latin typeface="Cambria" panose="02040503050406030204" pitchFamily="18" charset="0"/>
                <a:ea typeface="Cambria" panose="02040503050406030204" pitchFamily="18" charset="0"/>
                <a:cs typeface="Arial MT"/>
              </a:rPr>
              <a:t>201</a:t>
            </a:r>
            <a:r>
              <a:rPr lang="en-ID" sz="2000" dirty="0">
                <a:latin typeface="Cambria" panose="02040503050406030204" pitchFamily="18" charset="0"/>
                <a:ea typeface="Cambria" panose="02040503050406030204" pitchFamily="18" charset="0"/>
                <a:cs typeface="Arial MT"/>
              </a:rPr>
              <a:t>9</a:t>
            </a:r>
            <a:r>
              <a:rPr sz="2000" spc="110" dirty="0">
                <a:latin typeface="Cambria" panose="02040503050406030204" pitchFamily="18" charset="0"/>
                <a:ea typeface="Cambria" panose="02040503050406030204" pitchFamily="18" charset="0"/>
                <a:cs typeface="Arial MT"/>
              </a:rPr>
              <a:t> </a:t>
            </a:r>
            <a:r>
              <a:rPr sz="2000" dirty="0" err="1">
                <a:latin typeface="Cambria" panose="02040503050406030204" pitchFamily="18" charset="0"/>
                <a:ea typeface="Cambria" panose="02040503050406030204" pitchFamily="18" charset="0"/>
                <a:cs typeface="Arial MT"/>
              </a:rPr>
              <a:t>tentang</a:t>
            </a:r>
            <a:r>
              <a:rPr sz="2000" spc="11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Pelaporan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Gratifikasi</a:t>
            </a:r>
            <a:r>
              <a:rPr sz="2000" dirty="0">
                <a:latin typeface="Cambria" panose="02040503050406030204" pitchFamily="18" charset="0"/>
                <a:ea typeface="Cambria" panose="02040503050406030204" pitchFamily="18" charset="0"/>
                <a:cs typeface="Arial MT"/>
              </a:rPr>
              <a:t>;</a:t>
            </a:r>
            <a:endParaRPr lang="en-ID" sz="2000" dirty="0">
              <a:latin typeface="Cambria" panose="02040503050406030204" pitchFamily="18" charset="0"/>
              <a:ea typeface="Cambria" panose="02040503050406030204" pitchFamily="18" charset="0"/>
              <a:cs typeface="Arial MT"/>
            </a:endParaRPr>
          </a:p>
          <a:p>
            <a:pPr marL="355600" indent="-342900">
              <a:lnSpc>
                <a:spcPct val="100000"/>
              </a:lnSpc>
              <a:buAutoNum type="arabicPeriod"/>
              <a:tabLst>
                <a:tab pos="354965" algn="l"/>
                <a:tab pos="355600" algn="l"/>
              </a:tabLst>
            </a:pPr>
            <a:r>
              <a:rPr lang="en-ID" sz="2000">
                <a:latin typeface="Cambria" panose="02040503050406030204" pitchFamily="18" charset="0"/>
                <a:ea typeface="Cambria" panose="02040503050406030204" pitchFamily="18" charset="0"/>
                <a:cs typeface="Arial MT"/>
              </a:rPr>
              <a:t>Permendikdasmen Nomor 3 Tahun 2025 Tentang Sistem Penerimaan Murid Baru: Mekanisme SPMB di Tingkat Pendidikan Dasar dan Menengah</a:t>
            </a:r>
            <a:r>
              <a:rPr sz="2000">
                <a:latin typeface="Cambria" panose="02040503050406030204" pitchFamily="18" charset="0"/>
                <a:ea typeface="Cambria" panose="02040503050406030204" pitchFamily="18" charset="0"/>
                <a:cs typeface="Arial MT"/>
              </a:rPr>
              <a:t>;</a:t>
            </a:r>
            <a:endParaRPr lang="en-ID" sz="2000" dirty="0">
              <a:latin typeface="Cambria" panose="02040503050406030204" pitchFamily="18" charset="0"/>
              <a:ea typeface="Cambria" panose="02040503050406030204" pitchFamily="18" charset="0"/>
              <a:cs typeface="Arial MT"/>
            </a:endParaRPr>
          </a:p>
          <a:p>
            <a:pPr marL="355600" indent="-342900">
              <a:buFontTx/>
              <a:buAutoNum type="arabicPeriod"/>
              <a:tabLst>
                <a:tab pos="354965" algn="l"/>
                <a:tab pos="355600" algn="l"/>
              </a:tabLst>
            </a:pPr>
            <a:r>
              <a:rPr lang="en-ID" sz="2000" dirty="0" err="1">
                <a:latin typeface="Cambria" panose="02040503050406030204" pitchFamily="18" charset="0"/>
                <a:ea typeface="Cambria" panose="02040503050406030204" pitchFamily="18" charset="0"/>
                <a:cs typeface="Arial MT"/>
              </a:rPr>
              <a:t>Peraturan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Menteri</a:t>
            </a:r>
            <a:r>
              <a:rPr lang="en-ID" sz="2000" dirty="0">
                <a:latin typeface="Cambria" panose="02040503050406030204" pitchFamily="18" charset="0"/>
                <a:ea typeface="Cambria" panose="02040503050406030204" pitchFamily="18" charset="0"/>
                <a:cs typeface="Arial MT"/>
              </a:rPr>
              <a:t> Agama </a:t>
            </a:r>
            <a:r>
              <a:rPr lang="en-ID" sz="2000" dirty="0" err="1">
                <a:latin typeface="Cambria" panose="02040503050406030204" pitchFamily="18" charset="0"/>
                <a:ea typeface="Cambria" panose="02040503050406030204" pitchFamily="18" charset="0"/>
                <a:cs typeface="Arial MT"/>
              </a:rPr>
              <a:t>Nomor</a:t>
            </a:r>
            <a:r>
              <a:rPr lang="en-ID" sz="2000" dirty="0">
                <a:latin typeface="Cambria" panose="02040503050406030204" pitchFamily="18" charset="0"/>
                <a:ea typeface="Cambria" panose="02040503050406030204" pitchFamily="18" charset="0"/>
                <a:cs typeface="Arial MT"/>
              </a:rPr>
              <a:t> 90 </a:t>
            </a:r>
            <a:r>
              <a:rPr lang="en-ID" sz="2000" dirty="0" err="1">
                <a:latin typeface="Cambria" panose="02040503050406030204" pitchFamily="18" charset="0"/>
                <a:ea typeface="Cambria" panose="02040503050406030204" pitchFamily="18" charset="0"/>
                <a:cs typeface="Arial MT"/>
              </a:rPr>
              <a:t>Tahun</a:t>
            </a:r>
            <a:r>
              <a:rPr lang="en-ID" sz="2000" dirty="0">
                <a:latin typeface="Cambria" panose="02040503050406030204" pitchFamily="18" charset="0"/>
                <a:ea typeface="Cambria" panose="02040503050406030204" pitchFamily="18" charset="0"/>
                <a:cs typeface="Arial MT"/>
              </a:rPr>
              <a:t> 2013 </a:t>
            </a:r>
            <a:r>
              <a:rPr lang="en-ID" sz="2000" dirty="0" err="1">
                <a:latin typeface="Cambria" panose="02040503050406030204" pitchFamily="18" charset="0"/>
                <a:ea typeface="Cambria" panose="02040503050406030204" pitchFamily="18" charset="0"/>
                <a:cs typeface="Arial MT"/>
              </a:rPr>
              <a:t>Tentang</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Penyelenggaraan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Pendidikan</a:t>
            </a:r>
            <a:r>
              <a:rPr lang="en-ID" sz="2000" dirty="0">
                <a:latin typeface="Cambria" panose="02040503050406030204" pitchFamily="18" charset="0"/>
                <a:ea typeface="Cambria" panose="02040503050406030204" pitchFamily="18" charset="0"/>
                <a:cs typeface="Arial MT"/>
              </a:rPr>
              <a:t> Madrasah </a:t>
            </a:r>
            <a:r>
              <a:rPr lang="en-ID" sz="2000" dirty="0" err="1">
                <a:latin typeface="Cambria" panose="02040503050406030204" pitchFamily="18" charset="0"/>
                <a:ea typeface="Cambria" panose="02040503050406030204" pitchFamily="18" charset="0"/>
                <a:cs typeface="Arial MT"/>
              </a:rPr>
              <a:t>sebagaimana</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telah</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beberapa</a:t>
            </a:r>
            <a:r>
              <a:rPr lang="en-ID" sz="2000" dirty="0">
                <a:latin typeface="Cambria" panose="02040503050406030204" pitchFamily="18" charset="0"/>
                <a:ea typeface="Cambria" panose="02040503050406030204" pitchFamily="18" charset="0"/>
                <a:cs typeface="Arial MT"/>
              </a:rPr>
              <a:t> kali </a:t>
            </a:r>
            <a:r>
              <a:rPr lang="en-ID" sz="2000" dirty="0" err="1">
                <a:latin typeface="Cambria" panose="02040503050406030204" pitchFamily="18" charset="0"/>
                <a:ea typeface="Cambria" panose="02040503050406030204" pitchFamily="18" charset="0"/>
                <a:cs typeface="Arial MT"/>
              </a:rPr>
              <a:t>diubah</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terakhir</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dengan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Peraturan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Menteri</a:t>
            </a:r>
            <a:r>
              <a:rPr lang="en-ID" sz="2000" dirty="0">
                <a:latin typeface="Cambria" panose="02040503050406030204" pitchFamily="18" charset="0"/>
                <a:ea typeface="Cambria" panose="02040503050406030204" pitchFamily="18" charset="0"/>
                <a:cs typeface="Arial MT"/>
              </a:rPr>
              <a:t> Agama </a:t>
            </a:r>
            <a:r>
              <a:rPr lang="en-ID" sz="2000" dirty="0" err="1">
                <a:latin typeface="Cambria" panose="02040503050406030204" pitchFamily="18" charset="0"/>
                <a:ea typeface="Cambria" panose="02040503050406030204" pitchFamily="18" charset="0"/>
                <a:cs typeface="Arial MT"/>
              </a:rPr>
              <a:t>Nomor</a:t>
            </a:r>
            <a:r>
              <a:rPr lang="en-ID" sz="2000" dirty="0">
                <a:latin typeface="Cambria" panose="02040503050406030204" pitchFamily="18" charset="0"/>
                <a:ea typeface="Cambria" panose="02040503050406030204" pitchFamily="18" charset="0"/>
                <a:cs typeface="Arial MT"/>
              </a:rPr>
              <a:t> 66 </a:t>
            </a:r>
            <a:r>
              <a:rPr lang="en-ID" sz="2000" dirty="0" err="1">
                <a:latin typeface="Cambria" panose="02040503050406030204" pitchFamily="18" charset="0"/>
                <a:ea typeface="Cambria" panose="02040503050406030204" pitchFamily="18" charset="0"/>
                <a:cs typeface="Arial MT"/>
              </a:rPr>
              <a:t>Tahun</a:t>
            </a:r>
            <a:r>
              <a:rPr lang="en-ID" sz="2000" dirty="0">
                <a:latin typeface="Cambria" panose="02040503050406030204" pitchFamily="18" charset="0"/>
                <a:ea typeface="Cambria" panose="02040503050406030204" pitchFamily="18" charset="0"/>
                <a:cs typeface="Arial MT"/>
              </a:rPr>
              <a:t> 2016 </a:t>
            </a:r>
            <a:r>
              <a:rPr lang="en-ID" sz="2000" dirty="0" err="1">
                <a:latin typeface="Cambria" panose="02040503050406030204" pitchFamily="18" charset="0"/>
                <a:ea typeface="Cambria" panose="02040503050406030204" pitchFamily="18" charset="0"/>
                <a:cs typeface="Arial MT"/>
              </a:rPr>
              <a:t>tentang</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Perubahan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Kedua</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Atas</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Peraturan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Menteri</a:t>
            </a:r>
            <a:r>
              <a:rPr lang="en-ID" sz="2000" dirty="0">
                <a:latin typeface="Cambria" panose="02040503050406030204" pitchFamily="18" charset="0"/>
                <a:ea typeface="Cambria" panose="02040503050406030204" pitchFamily="18" charset="0"/>
                <a:cs typeface="Arial MT"/>
              </a:rPr>
              <a:t> Agama </a:t>
            </a:r>
            <a:r>
              <a:rPr lang="en-ID" sz="2000" dirty="0" err="1">
                <a:latin typeface="Cambria" panose="02040503050406030204" pitchFamily="18" charset="0"/>
                <a:ea typeface="Cambria" panose="02040503050406030204" pitchFamily="18" charset="0"/>
                <a:cs typeface="Arial MT"/>
              </a:rPr>
              <a:t>Nomor</a:t>
            </a:r>
            <a:r>
              <a:rPr lang="en-ID" sz="2000" dirty="0">
                <a:latin typeface="Cambria" panose="02040503050406030204" pitchFamily="18" charset="0"/>
                <a:ea typeface="Cambria" panose="02040503050406030204" pitchFamily="18" charset="0"/>
                <a:cs typeface="Arial MT"/>
              </a:rPr>
              <a:t> 90 </a:t>
            </a:r>
            <a:r>
              <a:rPr lang="en-ID" sz="2000" dirty="0" err="1">
                <a:latin typeface="Cambria" panose="02040503050406030204" pitchFamily="18" charset="0"/>
                <a:ea typeface="Cambria" panose="02040503050406030204" pitchFamily="18" charset="0"/>
                <a:cs typeface="Arial MT"/>
              </a:rPr>
              <a:t>Tahun</a:t>
            </a:r>
            <a:r>
              <a:rPr lang="en-ID" sz="2000" dirty="0">
                <a:latin typeface="Cambria" panose="02040503050406030204" pitchFamily="18" charset="0"/>
                <a:ea typeface="Cambria" panose="02040503050406030204" pitchFamily="18" charset="0"/>
                <a:cs typeface="Arial MT"/>
              </a:rPr>
              <a:t> 2013 </a:t>
            </a:r>
            <a:r>
              <a:rPr lang="en-ID" sz="2000" dirty="0" err="1">
                <a:latin typeface="Cambria" panose="02040503050406030204" pitchFamily="18" charset="0"/>
                <a:ea typeface="Cambria" panose="02040503050406030204" pitchFamily="18" charset="0"/>
                <a:cs typeface="Arial MT"/>
              </a:rPr>
              <a:t>Tentang</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Penyelenggaraan</a:t>
            </a:r>
            <a:r>
              <a:rPr lang="en-ID" sz="2000" dirty="0">
                <a:latin typeface="Cambria" panose="02040503050406030204" pitchFamily="18" charset="0"/>
                <a:ea typeface="Cambria" panose="02040503050406030204" pitchFamily="18" charset="0"/>
                <a:cs typeface="Arial MT"/>
              </a:rPr>
              <a:t> </a:t>
            </a:r>
            <a:r>
              <a:rPr lang="en-ID" sz="2000" dirty="0" err="1">
                <a:latin typeface="Cambria" panose="02040503050406030204" pitchFamily="18" charset="0"/>
                <a:ea typeface="Cambria" panose="02040503050406030204" pitchFamily="18" charset="0"/>
                <a:cs typeface="Arial MT"/>
              </a:rPr>
              <a:t>Pendidikan</a:t>
            </a:r>
            <a:r>
              <a:rPr lang="en-ID" sz="2000" dirty="0">
                <a:latin typeface="Cambria" panose="02040503050406030204" pitchFamily="18" charset="0"/>
                <a:ea typeface="Cambria" panose="02040503050406030204" pitchFamily="18" charset="0"/>
                <a:cs typeface="Arial MT"/>
              </a:rPr>
              <a:t> Madrasah;</a:t>
            </a:r>
          </a:p>
          <a:p>
            <a:pPr marL="355600" indent="-342900">
              <a:lnSpc>
                <a:spcPct val="100000"/>
              </a:lnSpc>
              <a:buAutoNum type="arabicPeriod"/>
              <a:tabLst>
                <a:tab pos="354965" algn="l"/>
                <a:tab pos="355600" algn="l"/>
              </a:tabLst>
            </a:pPr>
            <a:r>
              <a:rPr lang="en-US" sz="2000">
                <a:latin typeface="Cambria" panose="02040503050406030204" pitchFamily="18" charset="0"/>
                <a:ea typeface="Cambria" panose="02040503050406030204" pitchFamily="18" charset="0"/>
                <a:cs typeface="Arial MT"/>
              </a:rPr>
              <a:t>Peraturan Gubernur Banten Nomor 14 Tahun 2021 Tentang Pedoman Pengendalian Gratifikasi di Lingkungan Pemerintah Provinsi Banten	</a:t>
            </a:r>
            <a:endParaRPr sz="2000" dirty="0">
              <a:latin typeface="Cambria" panose="02040503050406030204" pitchFamily="18" charset="0"/>
              <a:ea typeface="Cambria" panose="02040503050406030204" pitchFamily="18" charset="0"/>
              <a:cs typeface="Arial MT"/>
            </a:endParaRPr>
          </a:p>
        </p:txBody>
      </p:sp>
      <p:sp>
        <p:nvSpPr>
          <p:cNvPr id="9" name="object 124">
            <a:extLst>
              <a:ext uri="{FF2B5EF4-FFF2-40B4-BE49-F238E27FC236}">
                <a16:creationId xmlns:a16="http://schemas.microsoft.com/office/drawing/2014/main" id="{FFEB4481-FB70-4AFF-AAC5-5ADBAA1D3A7B}"/>
              </a:ext>
            </a:extLst>
          </p:cNvPr>
          <p:cNvSpPr txBox="1"/>
          <p:nvPr/>
        </p:nvSpPr>
        <p:spPr>
          <a:xfrm>
            <a:off x="529817" y="7182693"/>
            <a:ext cx="10810107" cy="382156"/>
          </a:xfrm>
          <a:prstGeom prst="rect">
            <a:avLst/>
          </a:prstGeom>
        </p:spPr>
        <p:txBody>
          <a:bodyPr vert="horz" wrap="square" lIns="0" tIns="12700" rIns="0" bIns="0" rtlCol="0">
            <a:spAutoFit/>
          </a:bodyPr>
          <a:lstStyle/>
          <a:p>
            <a:pPr marL="12700" algn="ctr">
              <a:lnSpc>
                <a:spcPct val="100000"/>
              </a:lnSpc>
              <a:spcBef>
                <a:spcPts val="100"/>
              </a:spcBef>
            </a:pPr>
            <a:r>
              <a:rPr sz="2400" spc="-40" dirty="0">
                <a:ln>
                  <a:solidFill>
                    <a:schemeClr val="bg1"/>
                  </a:solidFill>
                </a:ln>
                <a:solidFill>
                  <a:srgbClr val="002060"/>
                </a:solidFill>
                <a:latin typeface="Arial Black"/>
                <a:cs typeface="Arial Black"/>
              </a:rPr>
              <a:t>INSPEKTORAT</a:t>
            </a:r>
            <a:r>
              <a:rPr sz="2400" spc="-30" dirty="0">
                <a:ln>
                  <a:solidFill>
                    <a:schemeClr val="bg1"/>
                  </a:solidFill>
                </a:ln>
                <a:solidFill>
                  <a:srgbClr val="002060"/>
                </a:solidFill>
                <a:latin typeface="Arial Black"/>
                <a:cs typeface="Arial Black"/>
              </a:rPr>
              <a:t> DAERAH</a:t>
            </a:r>
            <a:r>
              <a:rPr lang="en-ID" sz="2400" spc="-30" dirty="0">
                <a:ln>
                  <a:solidFill>
                    <a:schemeClr val="bg1"/>
                  </a:solidFill>
                </a:ln>
                <a:solidFill>
                  <a:srgbClr val="002060"/>
                </a:solidFill>
                <a:latin typeface="Arial Black"/>
                <a:cs typeface="Arial Black"/>
              </a:rPr>
              <a:t> </a:t>
            </a:r>
            <a:r>
              <a:rPr sz="2400" spc="-20" dirty="0">
                <a:ln>
                  <a:solidFill>
                    <a:schemeClr val="bg1"/>
                  </a:solidFill>
                </a:ln>
                <a:solidFill>
                  <a:srgbClr val="002060"/>
                </a:solidFill>
                <a:latin typeface="Arial Black"/>
                <a:cs typeface="Arial Black"/>
              </a:rPr>
              <a:t>PROVINSI</a:t>
            </a:r>
            <a:r>
              <a:rPr sz="2400" spc="-50" dirty="0">
                <a:ln>
                  <a:solidFill>
                    <a:schemeClr val="bg1"/>
                  </a:solidFill>
                </a:ln>
                <a:solidFill>
                  <a:srgbClr val="002060"/>
                </a:solidFill>
                <a:latin typeface="Arial Black"/>
                <a:cs typeface="Arial Black"/>
              </a:rPr>
              <a:t> </a:t>
            </a:r>
            <a:r>
              <a:rPr sz="2400" spc="-10" dirty="0">
                <a:ln>
                  <a:solidFill>
                    <a:schemeClr val="bg1"/>
                  </a:solidFill>
                </a:ln>
                <a:solidFill>
                  <a:srgbClr val="002060"/>
                </a:solidFill>
                <a:latin typeface="Arial Black"/>
                <a:cs typeface="Arial Black"/>
              </a:rPr>
              <a:t>BANTEN</a:t>
            </a:r>
            <a:endParaRPr sz="2400" dirty="0">
              <a:ln>
                <a:solidFill>
                  <a:schemeClr val="bg1"/>
                </a:solidFill>
              </a:ln>
              <a:solidFill>
                <a:srgbClr val="002060"/>
              </a:solidFill>
              <a:latin typeface="Arial Black"/>
              <a:cs typeface="Arial Black"/>
            </a:endParaRPr>
          </a:p>
        </p:txBody>
      </p:sp>
    </p:spTree>
    <p:extLst>
      <p:ext uri="{BB962C8B-B14F-4D97-AF65-F5344CB8AC3E}">
        <p14:creationId xmlns:p14="http://schemas.microsoft.com/office/powerpoint/2010/main" val="392254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52"/>
            <a:ext cx="11886404" cy="9155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4" y="6947492"/>
            <a:ext cx="11880850" cy="797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108" y="149163"/>
            <a:ext cx="11875296" cy="646331"/>
          </a:xfrm>
          <a:prstGeom prst="rect">
            <a:avLst/>
          </a:prstGeom>
        </p:spPr>
        <p:txBody>
          <a:bodyPr wrap="square">
            <a:spAutoFit/>
          </a:bodyPr>
          <a:lstStyle/>
          <a:p>
            <a:pPr algn="ctr"/>
            <a:r>
              <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PENCEGAHAN KORUPSI &amp; PENGENDALIAN GRATIFIKASI  </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DALAM </a:t>
            </a:r>
            <a:r>
              <a:rPr lang="en-US" sz="3600" b="1">
                <a:ln>
                  <a:solidFill>
                    <a:schemeClr val="tx1"/>
                  </a:solidFill>
                </a:ln>
                <a:solidFill>
                  <a:srgbClr val="FF0000"/>
                </a:solidFill>
                <a:effectLst>
                  <a:glow rad="304800">
                    <a:schemeClr val="bg1">
                      <a:alpha val="72000"/>
                    </a:schemeClr>
                  </a:glow>
                  <a:reflection blurRad="6350" stA="55000" endA="300" endPos="45500" dir="5400000" sy="-100000" algn="bl" rotWithShape="0"/>
                </a:effectLst>
              </a:rPr>
              <a:t>SPMB</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 TAHUN 2025</a:t>
            </a:r>
            <a:endPar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endParaRPr>
          </a:p>
        </p:txBody>
      </p:sp>
      <p:sp>
        <p:nvSpPr>
          <p:cNvPr id="13" name="TextBox 12">
            <a:extLst>
              <a:ext uri="{FF2B5EF4-FFF2-40B4-BE49-F238E27FC236}">
                <a16:creationId xmlns:a16="http://schemas.microsoft.com/office/drawing/2014/main" id="{E730A6C2-F0FE-41F0-89D4-A44214CCB530}"/>
              </a:ext>
            </a:extLst>
          </p:cNvPr>
          <p:cNvSpPr txBox="1"/>
          <p:nvPr/>
        </p:nvSpPr>
        <p:spPr>
          <a:xfrm>
            <a:off x="529817" y="1782093"/>
            <a:ext cx="10441159" cy="4540154"/>
          </a:xfrm>
          <a:prstGeom prst="rect">
            <a:avLst/>
          </a:prstGeom>
          <a:noFill/>
        </p:spPr>
        <p:txBody>
          <a:bodyPr wrap="square">
            <a:spAutoFit/>
          </a:bodyPr>
          <a:lstStyle/>
          <a:p>
            <a:pPr marL="342900" marR="0" lvl="0" indent="-342900" algn="just">
              <a:lnSpc>
                <a:spcPts val="1800"/>
              </a:lnSpc>
              <a:spcBef>
                <a:spcPts val="0"/>
              </a:spcBef>
              <a:spcAft>
                <a:spcPts val="300"/>
              </a:spcAft>
              <a:buFont typeface="+mj-lt"/>
              <a:buAutoNum type="arabicPeriod"/>
            </a:pPr>
            <a:r>
              <a:rPr lang="en-US" sz="1800">
                <a:effectLst/>
                <a:latin typeface="Arial" panose="020B0604020202020204" pitchFamily="34" charset="0"/>
                <a:ea typeface="Calibri" panose="020F0502020204030204" pitchFamily="34" charset="0"/>
                <a:cs typeface="Times New Roman" panose="02020603050405020304" pitchFamily="18" charset="0"/>
              </a:rPr>
              <a:t>Wajib menjadi teladan dan tidak melakukan permintaan, pemberian, dan penerimaan gratifikasi yang berhubungan dengan jabatan dan berlawanan dengan kewajiban atau tugasnya;</a:t>
            </a:r>
          </a:p>
          <a:p>
            <a:pPr marL="342900" marR="0" lvl="0" indent="-342900" algn="just">
              <a:lnSpc>
                <a:spcPts val="1800"/>
              </a:lnSpc>
              <a:spcBef>
                <a:spcPts val="0"/>
              </a:spcBef>
              <a:spcAft>
                <a:spcPts val="300"/>
              </a:spcAft>
              <a:buFont typeface="+mj-lt"/>
              <a:buAutoNum type="arabicPeriod"/>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800"/>
              </a:lnSpc>
              <a:spcBef>
                <a:spcPts val="0"/>
              </a:spcBef>
              <a:spcAft>
                <a:spcPts val="300"/>
              </a:spcAft>
              <a:buFont typeface="+mj-lt"/>
              <a:buAutoNum type="arabicPeriod"/>
            </a:pPr>
            <a:r>
              <a:rPr lang="en-US" sz="1800">
                <a:effectLst/>
                <a:latin typeface="Arial" panose="020B0604020202020204" pitchFamily="34" charset="0"/>
                <a:ea typeface="Calibri" panose="020F0502020204030204" pitchFamily="34" charset="0"/>
                <a:cs typeface="Times New Roman" panose="02020603050405020304" pitchFamily="18" charset="0"/>
              </a:rPr>
              <a:t>Tidak memanfaatkan pelaksanaan Penerimaan Murid Baru untuk melakukan tindakan koruptif dan tindakan yang menimbulkan konflik kepentingan, bertentangan dengan peraturan/kode etik, dan memiliki risiko sanksi pidana;</a:t>
            </a:r>
          </a:p>
          <a:p>
            <a:pPr marL="342900" marR="0" lvl="0" indent="-342900" algn="just">
              <a:lnSpc>
                <a:spcPts val="1800"/>
              </a:lnSpc>
              <a:spcBef>
                <a:spcPts val="0"/>
              </a:spcBef>
              <a:spcAft>
                <a:spcPts val="300"/>
              </a:spcAft>
              <a:buFont typeface="+mj-lt"/>
              <a:buAutoNum type="arabicPeriod"/>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800"/>
              </a:lnSpc>
              <a:spcBef>
                <a:spcPts val="0"/>
              </a:spcBef>
              <a:spcAft>
                <a:spcPts val="300"/>
              </a:spcAft>
              <a:buFont typeface="+mj-lt"/>
              <a:buAutoNum type="arabicPeriod"/>
            </a:pPr>
            <a:r>
              <a:rPr lang="en-US" sz="1800">
                <a:effectLst/>
                <a:latin typeface="Arial" panose="020B0604020202020204" pitchFamily="34" charset="0"/>
                <a:ea typeface="Calibri" panose="020F0502020204030204" pitchFamily="34" charset="0"/>
                <a:cs typeface="Times New Roman" panose="02020603050405020304" pitchFamily="18" charset="0"/>
              </a:rPr>
              <a:t>Dapat berkoordinasi dan berkonsultasi lebih lanjut mengenai langkah-langkah pencegahan korupsi dan gratifikasi dalam pelaksanaan Penerimaan Murid Baru dengan Inspektorat Daerah;</a:t>
            </a:r>
          </a:p>
          <a:p>
            <a:pPr marL="342900" marR="0" lvl="0" indent="-342900" algn="just">
              <a:lnSpc>
                <a:spcPts val="1800"/>
              </a:lnSpc>
              <a:spcBef>
                <a:spcPts val="0"/>
              </a:spcBef>
              <a:spcAft>
                <a:spcPts val="300"/>
              </a:spcAft>
              <a:buFont typeface="+mj-lt"/>
              <a:buAutoNum type="arabicPeriod"/>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800"/>
              </a:lnSpc>
              <a:spcBef>
                <a:spcPts val="0"/>
              </a:spcBef>
              <a:spcAft>
                <a:spcPts val="300"/>
              </a:spcAft>
              <a:buFont typeface="+mj-lt"/>
              <a:buAutoNum type="arabicPeriod"/>
            </a:pPr>
            <a:r>
              <a:rPr lang="en-US" sz="1800">
                <a:effectLst/>
                <a:latin typeface="Arial" panose="020B0604020202020204" pitchFamily="34" charset="0"/>
                <a:ea typeface="Calibri" panose="020F0502020204030204" pitchFamily="34" charset="0"/>
                <a:cs typeface="Times New Roman" panose="02020603050405020304" pitchFamily="18" charset="0"/>
              </a:rPr>
              <a:t>Melakukan langkah-langkah pencegahan dan memastikan kepatuhan terhadap ketentuan hukum yang berlaku untuk menghindari terjadinya tindak pidana korupsi, dengan menginstruksikan dan memberikan imbauan secara internal kepada seluruh pegawai di lingkungan kerjanya untuk menolak gratifikasi yang berhubungan dengan jabatan dan berlawanan dengan kewajiban atau tugasnya dan menerbitkan surat edaran terbuka atau bentuk pemberitahuan publik lainnya yang ditujukan kepada para pemangku kepentingan agar tidak memberikan gratifikasi apapun kepada pegawai di lingkungan kerjanya;</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ts val="1800"/>
              </a:lnSpc>
              <a:spcBef>
                <a:spcPts val="0"/>
              </a:spcBef>
              <a:spcAft>
                <a:spcPts val="300"/>
              </a:spcAft>
            </a:pPr>
            <a:endParaRPr lang="en-ID"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bject 124">
            <a:extLst>
              <a:ext uri="{FF2B5EF4-FFF2-40B4-BE49-F238E27FC236}">
                <a16:creationId xmlns:a16="http://schemas.microsoft.com/office/drawing/2014/main" id="{E208A508-4B92-4A02-99A9-22FE88771CF7}"/>
              </a:ext>
            </a:extLst>
          </p:cNvPr>
          <p:cNvSpPr txBox="1"/>
          <p:nvPr/>
        </p:nvSpPr>
        <p:spPr>
          <a:xfrm>
            <a:off x="529817" y="7182693"/>
            <a:ext cx="10810107" cy="382156"/>
          </a:xfrm>
          <a:prstGeom prst="rect">
            <a:avLst/>
          </a:prstGeom>
        </p:spPr>
        <p:txBody>
          <a:bodyPr vert="horz" wrap="square" lIns="0" tIns="12700" rIns="0" bIns="0" rtlCol="0">
            <a:spAutoFit/>
          </a:bodyPr>
          <a:lstStyle/>
          <a:p>
            <a:pPr marL="12700" algn="ctr">
              <a:lnSpc>
                <a:spcPct val="100000"/>
              </a:lnSpc>
              <a:spcBef>
                <a:spcPts val="100"/>
              </a:spcBef>
            </a:pPr>
            <a:r>
              <a:rPr sz="2400" spc="-40" dirty="0">
                <a:ln>
                  <a:solidFill>
                    <a:schemeClr val="bg1"/>
                  </a:solidFill>
                </a:ln>
                <a:solidFill>
                  <a:srgbClr val="002060"/>
                </a:solidFill>
                <a:latin typeface="Arial Black"/>
                <a:cs typeface="Arial Black"/>
              </a:rPr>
              <a:t>INSPEKTORAT</a:t>
            </a:r>
            <a:r>
              <a:rPr sz="2400" spc="-30" dirty="0">
                <a:ln>
                  <a:solidFill>
                    <a:schemeClr val="bg1"/>
                  </a:solidFill>
                </a:ln>
                <a:solidFill>
                  <a:srgbClr val="002060"/>
                </a:solidFill>
                <a:latin typeface="Arial Black"/>
                <a:cs typeface="Arial Black"/>
              </a:rPr>
              <a:t> DAERAH</a:t>
            </a:r>
            <a:r>
              <a:rPr lang="en-ID" sz="2400" spc="-30" dirty="0">
                <a:ln>
                  <a:solidFill>
                    <a:schemeClr val="bg1"/>
                  </a:solidFill>
                </a:ln>
                <a:solidFill>
                  <a:srgbClr val="002060"/>
                </a:solidFill>
                <a:latin typeface="Arial Black"/>
                <a:cs typeface="Arial Black"/>
              </a:rPr>
              <a:t> </a:t>
            </a:r>
            <a:r>
              <a:rPr sz="2400" spc="-20" dirty="0">
                <a:ln>
                  <a:solidFill>
                    <a:schemeClr val="bg1"/>
                  </a:solidFill>
                </a:ln>
                <a:solidFill>
                  <a:srgbClr val="002060"/>
                </a:solidFill>
                <a:latin typeface="Arial Black"/>
                <a:cs typeface="Arial Black"/>
              </a:rPr>
              <a:t>PROVINSI</a:t>
            </a:r>
            <a:r>
              <a:rPr sz="2400" spc="-50" dirty="0">
                <a:ln>
                  <a:solidFill>
                    <a:schemeClr val="bg1"/>
                  </a:solidFill>
                </a:ln>
                <a:solidFill>
                  <a:srgbClr val="002060"/>
                </a:solidFill>
                <a:latin typeface="Arial Black"/>
                <a:cs typeface="Arial Black"/>
              </a:rPr>
              <a:t> </a:t>
            </a:r>
            <a:r>
              <a:rPr sz="2400" spc="-10" dirty="0">
                <a:ln>
                  <a:solidFill>
                    <a:schemeClr val="bg1"/>
                  </a:solidFill>
                </a:ln>
                <a:solidFill>
                  <a:srgbClr val="002060"/>
                </a:solidFill>
                <a:latin typeface="Arial Black"/>
                <a:cs typeface="Arial Black"/>
              </a:rPr>
              <a:t>BANTEN</a:t>
            </a:r>
            <a:endParaRPr sz="2400" dirty="0">
              <a:ln>
                <a:solidFill>
                  <a:schemeClr val="bg1"/>
                </a:solidFill>
              </a:ln>
              <a:solidFill>
                <a:srgbClr val="002060"/>
              </a:solidFill>
              <a:latin typeface="Arial Black"/>
              <a:cs typeface="Arial Black"/>
            </a:endParaRPr>
          </a:p>
        </p:txBody>
      </p:sp>
      <p:pic>
        <p:nvPicPr>
          <p:cNvPr id="15" name="Picture 14">
            <a:extLst>
              <a:ext uri="{FF2B5EF4-FFF2-40B4-BE49-F238E27FC236}">
                <a16:creationId xmlns:a16="http://schemas.microsoft.com/office/drawing/2014/main" id="{2E0CC94F-E933-41E9-84C4-FAE02F520831}"/>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377929" y="2182499"/>
            <a:ext cx="4467849" cy="4648849"/>
          </a:xfrm>
          <a:prstGeom prst="rect">
            <a:avLst/>
          </a:prstGeom>
        </p:spPr>
      </p:pic>
    </p:spTree>
    <p:extLst>
      <p:ext uri="{BB962C8B-B14F-4D97-AF65-F5344CB8AC3E}">
        <p14:creationId xmlns:p14="http://schemas.microsoft.com/office/powerpoint/2010/main" val="375210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52"/>
            <a:ext cx="11886404" cy="9155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4" y="6947492"/>
            <a:ext cx="11880850" cy="797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108" y="149163"/>
            <a:ext cx="11875296" cy="646331"/>
          </a:xfrm>
          <a:prstGeom prst="rect">
            <a:avLst/>
          </a:prstGeom>
        </p:spPr>
        <p:txBody>
          <a:bodyPr wrap="square">
            <a:spAutoFit/>
          </a:bodyPr>
          <a:lstStyle/>
          <a:p>
            <a:pPr algn="ctr"/>
            <a:r>
              <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PENCEGAHAN KORUPSI &amp; PENGENDALIAN GRATIFIKASI  </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DALAM </a:t>
            </a:r>
            <a:r>
              <a:rPr lang="en-US" sz="3600" b="1">
                <a:ln>
                  <a:solidFill>
                    <a:schemeClr val="tx1"/>
                  </a:solidFill>
                </a:ln>
                <a:solidFill>
                  <a:srgbClr val="FF0000"/>
                </a:solidFill>
                <a:effectLst>
                  <a:glow rad="304800">
                    <a:schemeClr val="bg1">
                      <a:alpha val="72000"/>
                    </a:schemeClr>
                  </a:glow>
                  <a:reflection blurRad="6350" stA="55000" endA="300" endPos="45500" dir="5400000" sy="-100000" algn="bl" rotWithShape="0"/>
                </a:effectLst>
              </a:rPr>
              <a:t>SPMB</a:t>
            </a:r>
            <a:r>
              <a:rPr lang="en-US" sz="2400" b="1">
                <a:ln>
                  <a:solidFill>
                    <a:schemeClr val="tx1"/>
                  </a:solidFill>
                </a:ln>
                <a:solidFill>
                  <a:srgbClr val="003300"/>
                </a:solidFill>
                <a:effectLst>
                  <a:glow rad="304800">
                    <a:schemeClr val="bg1">
                      <a:alpha val="72000"/>
                    </a:schemeClr>
                  </a:glow>
                  <a:reflection blurRad="6350" stA="55000" endA="300" endPos="45500" dir="5400000" sy="-100000" algn="bl" rotWithShape="0"/>
                </a:effectLst>
              </a:rPr>
              <a:t> TAHUN 2025</a:t>
            </a:r>
            <a:endParaRPr lang="en-US" sz="2400" b="1" dirty="0">
              <a:ln>
                <a:solidFill>
                  <a:schemeClr val="tx1"/>
                </a:solidFill>
              </a:ln>
              <a:solidFill>
                <a:srgbClr val="003300"/>
              </a:solidFill>
              <a:effectLst>
                <a:glow rad="304800">
                  <a:schemeClr val="bg1">
                    <a:alpha val="72000"/>
                  </a:schemeClr>
                </a:glow>
                <a:reflection blurRad="6350" stA="55000" endA="300" endPos="45500" dir="5400000" sy="-100000" algn="bl" rotWithShape="0"/>
              </a:effectLst>
            </a:endParaRPr>
          </a:p>
        </p:txBody>
      </p:sp>
      <p:sp>
        <p:nvSpPr>
          <p:cNvPr id="10" name="TextBox 9">
            <a:extLst>
              <a:ext uri="{FF2B5EF4-FFF2-40B4-BE49-F238E27FC236}">
                <a16:creationId xmlns:a16="http://schemas.microsoft.com/office/drawing/2014/main" id="{5D6BB798-7D48-4997-AFC3-F66792D0028E}"/>
              </a:ext>
            </a:extLst>
          </p:cNvPr>
          <p:cNvSpPr txBox="1"/>
          <p:nvPr/>
        </p:nvSpPr>
        <p:spPr>
          <a:xfrm>
            <a:off x="609600" y="1990725"/>
            <a:ext cx="10587409" cy="3248453"/>
          </a:xfrm>
          <a:prstGeom prst="rect">
            <a:avLst/>
          </a:prstGeom>
          <a:noFill/>
        </p:spPr>
        <p:txBody>
          <a:bodyPr wrap="square">
            <a:spAutoFit/>
          </a:bodyPr>
          <a:lstStyle/>
          <a:p>
            <a:pPr marL="342900" marR="0" lvl="0" indent="-342900" algn="just">
              <a:lnSpc>
                <a:spcPts val="1800"/>
              </a:lnSpc>
              <a:spcBef>
                <a:spcPts val="0"/>
              </a:spcBef>
              <a:spcAft>
                <a:spcPts val="300"/>
              </a:spcAft>
              <a:buFont typeface="+mj-lt"/>
              <a:buAutoNum type="arabicPeriod" startAt="5"/>
            </a:pPr>
            <a:r>
              <a:rPr lang="en-US" sz="1800">
                <a:effectLst/>
                <a:latin typeface="Arial" panose="020B0604020202020204" pitchFamily="34" charset="0"/>
                <a:ea typeface="Calibri" panose="020F0502020204030204" pitchFamily="34" charset="0"/>
                <a:cs typeface="Times New Roman" panose="02020603050405020304" pitchFamily="18" charset="0"/>
              </a:rPr>
              <a:t>Permintaan dana dan/atau hadiah oleh Aparatur Sipil Negara (ASN) dan nonASN termasuk pendidik dan tenaga kependidikan, baik secara individu maupun mengatasnamakan institusi kepada masyarakat, dan/atau Pegawai Negeri lainnya, baik secara tertulis maupun tidak tertulis, merupakan perbuatan yang dilarang dan dapat berimplikasi pada tindak pidana korupsi;</a:t>
            </a:r>
          </a:p>
          <a:p>
            <a:pPr marL="342900" marR="0" lvl="0" indent="-342900" algn="just">
              <a:lnSpc>
                <a:spcPts val="1800"/>
              </a:lnSpc>
              <a:spcBef>
                <a:spcPts val="0"/>
              </a:spcBef>
              <a:spcAft>
                <a:spcPts val="300"/>
              </a:spcAft>
              <a:buFont typeface="+mj-lt"/>
              <a:buAutoNum type="arabicPeriod" startAt="5"/>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800"/>
              </a:lnSpc>
              <a:spcBef>
                <a:spcPts val="0"/>
              </a:spcBef>
              <a:spcAft>
                <a:spcPts val="300"/>
              </a:spcAft>
              <a:buFont typeface="+mj-lt"/>
              <a:buAutoNum type="arabicPeriod" startAt="5"/>
            </a:pPr>
            <a:r>
              <a:rPr lang="en-US" sz="1800">
                <a:effectLst/>
                <a:latin typeface="Arial" panose="020B0604020202020204" pitchFamily="34" charset="0"/>
                <a:ea typeface="Calibri" panose="020F0502020204030204" pitchFamily="34" charset="0"/>
                <a:cs typeface="Times New Roman" panose="02020603050405020304" pitchFamily="18" charset="0"/>
              </a:rPr>
              <a:t>Apabila menerima gratifikasi yang berhubungan dengan jabatan dan berlawanan dengan kewajiban atau tugasnya, wajib melaporkan kepada KPK malalui Unit Pengendalian Gratifikasi Cq. Inspektorat Daerah Provinsi Banten dalam jangka waktu 15 Hari Kerja sejak tanggal penerimaan gratifikasi;</a:t>
            </a:r>
          </a:p>
          <a:p>
            <a:pPr marL="342900" marR="0" lvl="0" indent="-342900" algn="just">
              <a:lnSpc>
                <a:spcPts val="1800"/>
              </a:lnSpc>
              <a:spcBef>
                <a:spcPts val="0"/>
              </a:spcBef>
              <a:spcAft>
                <a:spcPts val="300"/>
              </a:spcAft>
              <a:buFont typeface="+mj-lt"/>
              <a:buAutoNum type="arabicPeriod" startAt="5"/>
            </a:pPr>
            <a:endParaRPr lang="en-ID"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ts val="1800"/>
              </a:lnSpc>
              <a:spcBef>
                <a:spcPts val="0"/>
              </a:spcBef>
              <a:spcAft>
                <a:spcPts val="1200"/>
              </a:spcAft>
              <a:buFont typeface="+mj-lt"/>
              <a:buAutoNum type="arabicPeriod" startAt="5"/>
            </a:pPr>
            <a:r>
              <a:rPr lang="en-US" sz="1800">
                <a:effectLst/>
                <a:latin typeface="Arial" panose="020B0604020202020204" pitchFamily="34" charset="0"/>
                <a:ea typeface="Calibri" panose="020F0502020204030204" pitchFamily="34" charset="0"/>
                <a:cs typeface="Times New Roman" panose="02020603050405020304" pitchFamily="18" charset="0"/>
              </a:rPr>
              <a:t>Pelaporan penerimaan/penolakan gratifikasi dapat disampaikan kepada Unit Pengendalian Gratifikasi melalui e-mail </a:t>
            </a:r>
            <a:r>
              <a:rPr lang="en-US" sz="1800" b="1"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upg.banten@gmail.com</a:t>
            </a:r>
            <a:r>
              <a:rPr lang="en-US" sz="1800">
                <a:effectLst/>
                <a:latin typeface="Arial" panose="020B0604020202020204" pitchFamily="34" charset="0"/>
                <a:ea typeface="Calibri" panose="020F0502020204030204" pitchFamily="34" charset="0"/>
                <a:cs typeface="Times New Roman" panose="02020603050405020304" pitchFamily="18" charset="0"/>
              </a:rPr>
              <a:t>, atau disampaikan ke Komisi Pemberantasan Korupsi melalui aplikasi pelaporan </a:t>
            </a:r>
            <a:r>
              <a:rPr lang="en-US" sz="1800" i="1">
                <a:effectLst/>
                <a:latin typeface="Arial" panose="020B0604020202020204" pitchFamily="34" charset="0"/>
                <a:ea typeface="Calibri" panose="020F0502020204030204" pitchFamily="34" charset="0"/>
                <a:cs typeface="Times New Roman" panose="02020603050405020304" pitchFamily="18" charset="0"/>
              </a:rPr>
              <a:t>gratifikasi online</a:t>
            </a:r>
            <a:r>
              <a:rPr lang="en-US" sz="1800">
                <a:effectLst/>
                <a:latin typeface="Arial" panose="020B0604020202020204" pitchFamily="34" charset="0"/>
                <a:ea typeface="Calibri" panose="020F0502020204030204" pitchFamily="34" charset="0"/>
                <a:cs typeface="Times New Roman" panose="02020603050405020304" pitchFamily="18" charset="0"/>
              </a:rPr>
              <a:t> (GOL) pada tautan </a:t>
            </a:r>
            <a:r>
              <a:rPr lang="en-US" sz="1800" b="1">
                <a:effectLst/>
                <a:latin typeface="Arial" panose="020B0604020202020204" pitchFamily="34" charset="0"/>
                <a:ea typeface="Calibri" panose="020F0502020204030204" pitchFamily="34" charset="0"/>
                <a:cs typeface="Times New Roman" panose="02020603050405020304" pitchFamily="18" charset="0"/>
              </a:rPr>
              <a:t>gol.kpk.go.id.</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bject 124">
            <a:extLst>
              <a:ext uri="{FF2B5EF4-FFF2-40B4-BE49-F238E27FC236}">
                <a16:creationId xmlns:a16="http://schemas.microsoft.com/office/drawing/2014/main" id="{9D66FD89-AA25-42FB-A28A-87B777AA4E4C}"/>
              </a:ext>
            </a:extLst>
          </p:cNvPr>
          <p:cNvSpPr txBox="1"/>
          <p:nvPr/>
        </p:nvSpPr>
        <p:spPr>
          <a:xfrm>
            <a:off x="529817" y="7182693"/>
            <a:ext cx="10810107" cy="382156"/>
          </a:xfrm>
          <a:prstGeom prst="rect">
            <a:avLst/>
          </a:prstGeom>
        </p:spPr>
        <p:txBody>
          <a:bodyPr vert="horz" wrap="square" lIns="0" tIns="12700" rIns="0" bIns="0" rtlCol="0">
            <a:spAutoFit/>
          </a:bodyPr>
          <a:lstStyle/>
          <a:p>
            <a:pPr marL="12700" algn="ctr">
              <a:lnSpc>
                <a:spcPct val="100000"/>
              </a:lnSpc>
              <a:spcBef>
                <a:spcPts val="100"/>
              </a:spcBef>
            </a:pPr>
            <a:r>
              <a:rPr sz="2400" spc="-40" dirty="0">
                <a:ln>
                  <a:solidFill>
                    <a:schemeClr val="bg1"/>
                  </a:solidFill>
                </a:ln>
                <a:solidFill>
                  <a:srgbClr val="002060"/>
                </a:solidFill>
                <a:latin typeface="Arial Black"/>
                <a:cs typeface="Arial Black"/>
              </a:rPr>
              <a:t>INSPEKTORAT</a:t>
            </a:r>
            <a:r>
              <a:rPr sz="2400" spc="-30" dirty="0">
                <a:ln>
                  <a:solidFill>
                    <a:schemeClr val="bg1"/>
                  </a:solidFill>
                </a:ln>
                <a:solidFill>
                  <a:srgbClr val="002060"/>
                </a:solidFill>
                <a:latin typeface="Arial Black"/>
                <a:cs typeface="Arial Black"/>
              </a:rPr>
              <a:t> DAERAH</a:t>
            </a:r>
            <a:r>
              <a:rPr lang="en-ID" sz="2400" spc="-30" dirty="0">
                <a:ln>
                  <a:solidFill>
                    <a:schemeClr val="bg1"/>
                  </a:solidFill>
                </a:ln>
                <a:solidFill>
                  <a:srgbClr val="002060"/>
                </a:solidFill>
                <a:latin typeface="Arial Black"/>
                <a:cs typeface="Arial Black"/>
              </a:rPr>
              <a:t> </a:t>
            </a:r>
            <a:r>
              <a:rPr sz="2400" spc="-20" dirty="0">
                <a:ln>
                  <a:solidFill>
                    <a:schemeClr val="bg1"/>
                  </a:solidFill>
                </a:ln>
                <a:solidFill>
                  <a:srgbClr val="002060"/>
                </a:solidFill>
                <a:latin typeface="Arial Black"/>
                <a:cs typeface="Arial Black"/>
              </a:rPr>
              <a:t>PROVINSI</a:t>
            </a:r>
            <a:r>
              <a:rPr sz="2400" spc="-50" dirty="0">
                <a:ln>
                  <a:solidFill>
                    <a:schemeClr val="bg1"/>
                  </a:solidFill>
                </a:ln>
                <a:solidFill>
                  <a:srgbClr val="002060"/>
                </a:solidFill>
                <a:latin typeface="Arial Black"/>
                <a:cs typeface="Arial Black"/>
              </a:rPr>
              <a:t> </a:t>
            </a:r>
            <a:r>
              <a:rPr sz="2400" spc="-10" dirty="0">
                <a:ln>
                  <a:solidFill>
                    <a:schemeClr val="bg1"/>
                  </a:solidFill>
                </a:ln>
                <a:solidFill>
                  <a:srgbClr val="002060"/>
                </a:solidFill>
                <a:latin typeface="Arial Black"/>
                <a:cs typeface="Arial Black"/>
              </a:rPr>
              <a:t>BANTEN</a:t>
            </a:r>
            <a:endParaRPr sz="2400" dirty="0">
              <a:ln>
                <a:solidFill>
                  <a:schemeClr val="bg1"/>
                </a:solidFill>
              </a:ln>
              <a:solidFill>
                <a:srgbClr val="002060"/>
              </a:solidFill>
              <a:latin typeface="Arial Black"/>
              <a:cs typeface="Arial Black"/>
            </a:endParaRPr>
          </a:p>
        </p:txBody>
      </p:sp>
      <p:pic>
        <p:nvPicPr>
          <p:cNvPr id="13" name="Picture 12">
            <a:extLst>
              <a:ext uri="{FF2B5EF4-FFF2-40B4-BE49-F238E27FC236}">
                <a16:creationId xmlns:a16="http://schemas.microsoft.com/office/drawing/2014/main" id="{FE4613EE-0CD4-4A05-8998-872103237FF9}"/>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377929" y="2182499"/>
            <a:ext cx="4467849" cy="4648849"/>
          </a:xfrm>
          <a:prstGeom prst="rect">
            <a:avLst/>
          </a:prstGeom>
        </p:spPr>
      </p:pic>
    </p:spTree>
    <p:extLst>
      <p:ext uri="{BB962C8B-B14F-4D97-AF65-F5344CB8AC3E}">
        <p14:creationId xmlns:p14="http://schemas.microsoft.com/office/powerpoint/2010/main" val="395198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08" y="6745623"/>
            <a:ext cx="11886404" cy="2018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4" y="6947492"/>
            <a:ext cx="11880850" cy="7971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87897" y="2142133"/>
            <a:ext cx="8712968" cy="1997407"/>
            <a:chOff x="107777" y="1029197"/>
            <a:chExt cx="8712968" cy="1997407"/>
          </a:xfrm>
        </p:grpSpPr>
        <p:sp>
          <p:nvSpPr>
            <p:cNvPr id="9" name="object 99"/>
            <p:cNvSpPr txBox="1"/>
            <p:nvPr/>
          </p:nvSpPr>
          <p:spPr>
            <a:xfrm>
              <a:off x="107777" y="1998117"/>
              <a:ext cx="8712968" cy="1028487"/>
            </a:xfrm>
            <a:prstGeom prst="rect">
              <a:avLst/>
            </a:prstGeom>
          </p:spPr>
          <p:txBody>
            <a:bodyPr vert="horz" wrap="square" lIns="0" tIns="12700" rIns="0" bIns="0" rtlCol="0">
              <a:spAutoFit/>
            </a:bodyPr>
            <a:lstStyle/>
            <a:p>
              <a:pPr algn="ctr">
                <a:lnSpc>
                  <a:spcPct val="100000"/>
                </a:lnSpc>
                <a:spcBef>
                  <a:spcPts val="100"/>
                </a:spcBef>
              </a:pPr>
              <a:r>
                <a:rPr lang="en-ID" sz="6600" b="1" dirty="0">
                  <a:solidFill>
                    <a:schemeClr val="tx2">
                      <a:lumMod val="75000"/>
                    </a:schemeClr>
                  </a:solidFill>
                  <a:effectLst>
                    <a:reflection blurRad="6350" stA="55000" endA="300" endPos="45500" dir="5400000" sy="-100000" algn="bl" rotWithShape="0"/>
                  </a:effectLst>
                  <a:latin typeface="Cambria" panose="02040503050406030204" pitchFamily="18" charset="0"/>
                  <a:ea typeface="Cambria" panose="02040503050406030204" pitchFamily="18" charset="0"/>
                </a:rPr>
                <a:t>T E R I M A   K A S I H</a:t>
              </a:r>
              <a:endParaRPr sz="6600" b="1" dirty="0">
                <a:solidFill>
                  <a:schemeClr val="tx2">
                    <a:lumMod val="75000"/>
                  </a:schemeClr>
                </a:solidFill>
                <a:effectLst>
                  <a:reflection blurRad="6350" stA="55000" endA="300" endPos="45500" dir="5400000" sy="-100000" algn="bl" rotWithShape="0"/>
                </a:effectLst>
                <a:latin typeface="Cambria" panose="02040503050406030204" pitchFamily="18" charset="0"/>
                <a:ea typeface="Cambria" panose="02040503050406030204" pitchFamily="18" charset="0"/>
              </a:endParaRPr>
            </a:p>
          </p:txBody>
        </p:sp>
        <p:pic>
          <p:nvPicPr>
            <p:cNvPr id="11" name="Picture 10" descr="Logo-Pemerintah-Propinsi-Banten.png"/>
            <p:cNvPicPr>
              <a:picLocks noChangeAspect="1"/>
            </p:cNvPicPr>
            <p:nvPr/>
          </p:nvPicPr>
          <p:blipFill>
            <a:blip r:embed="rId2" cstate="email"/>
            <a:stretch>
              <a:fillRect/>
            </a:stretch>
          </p:blipFill>
          <p:spPr>
            <a:xfrm>
              <a:off x="611833" y="1029197"/>
              <a:ext cx="939831" cy="968920"/>
            </a:xfrm>
            <a:prstGeom prst="rect">
              <a:avLst/>
            </a:prstGeom>
            <a:effectLst>
              <a:glow rad="228600">
                <a:schemeClr val="bg1">
                  <a:alpha val="40000"/>
                </a:schemeClr>
              </a:glow>
            </a:effectLst>
          </p:spPr>
        </p:pic>
      </p:grpSp>
      <p:sp>
        <p:nvSpPr>
          <p:cNvPr id="10" name="object 124">
            <a:extLst>
              <a:ext uri="{FF2B5EF4-FFF2-40B4-BE49-F238E27FC236}">
                <a16:creationId xmlns:a16="http://schemas.microsoft.com/office/drawing/2014/main" id="{7F61883D-6FFF-4BA1-B1A2-F77AD3ECEA85}"/>
              </a:ext>
            </a:extLst>
          </p:cNvPr>
          <p:cNvSpPr txBox="1"/>
          <p:nvPr/>
        </p:nvSpPr>
        <p:spPr>
          <a:xfrm>
            <a:off x="529817" y="7182693"/>
            <a:ext cx="10810107" cy="382156"/>
          </a:xfrm>
          <a:prstGeom prst="rect">
            <a:avLst/>
          </a:prstGeom>
        </p:spPr>
        <p:txBody>
          <a:bodyPr vert="horz" wrap="square" lIns="0" tIns="12700" rIns="0" bIns="0" rtlCol="0">
            <a:spAutoFit/>
          </a:bodyPr>
          <a:lstStyle/>
          <a:p>
            <a:pPr marL="12700" algn="ctr">
              <a:lnSpc>
                <a:spcPct val="100000"/>
              </a:lnSpc>
              <a:spcBef>
                <a:spcPts val="100"/>
              </a:spcBef>
            </a:pPr>
            <a:r>
              <a:rPr sz="2400" spc="-40" dirty="0">
                <a:ln>
                  <a:solidFill>
                    <a:schemeClr val="bg1"/>
                  </a:solidFill>
                </a:ln>
                <a:solidFill>
                  <a:srgbClr val="002060"/>
                </a:solidFill>
                <a:latin typeface="Arial Black"/>
                <a:cs typeface="Arial Black"/>
              </a:rPr>
              <a:t>INSPEKTORAT</a:t>
            </a:r>
            <a:r>
              <a:rPr sz="2400" spc="-30" dirty="0">
                <a:ln>
                  <a:solidFill>
                    <a:schemeClr val="bg1"/>
                  </a:solidFill>
                </a:ln>
                <a:solidFill>
                  <a:srgbClr val="002060"/>
                </a:solidFill>
                <a:latin typeface="Arial Black"/>
                <a:cs typeface="Arial Black"/>
              </a:rPr>
              <a:t> DAERAH</a:t>
            </a:r>
            <a:r>
              <a:rPr lang="en-ID" sz="2400" spc="-30" dirty="0">
                <a:ln>
                  <a:solidFill>
                    <a:schemeClr val="bg1"/>
                  </a:solidFill>
                </a:ln>
                <a:solidFill>
                  <a:srgbClr val="002060"/>
                </a:solidFill>
                <a:latin typeface="Arial Black"/>
                <a:cs typeface="Arial Black"/>
              </a:rPr>
              <a:t> </a:t>
            </a:r>
            <a:r>
              <a:rPr sz="2400" spc="-20" dirty="0">
                <a:ln>
                  <a:solidFill>
                    <a:schemeClr val="bg1"/>
                  </a:solidFill>
                </a:ln>
                <a:solidFill>
                  <a:srgbClr val="002060"/>
                </a:solidFill>
                <a:latin typeface="Arial Black"/>
                <a:cs typeface="Arial Black"/>
              </a:rPr>
              <a:t>PROVINSI</a:t>
            </a:r>
            <a:r>
              <a:rPr sz="2400" spc="-50" dirty="0">
                <a:ln>
                  <a:solidFill>
                    <a:schemeClr val="bg1"/>
                  </a:solidFill>
                </a:ln>
                <a:solidFill>
                  <a:srgbClr val="002060"/>
                </a:solidFill>
                <a:latin typeface="Arial Black"/>
                <a:cs typeface="Arial Black"/>
              </a:rPr>
              <a:t> </a:t>
            </a:r>
            <a:r>
              <a:rPr sz="2400" spc="-10" dirty="0">
                <a:ln>
                  <a:solidFill>
                    <a:schemeClr val="bg1"/>
                  </a:solidFill>
                </a:ln>
                <a:solidFill>
                  <a:srgbClr val="002060"/>
                </a:solidFill>
                <a:latin typeface="Arial Black"/>
                <a:cs typeface="Arial Black"/>
              </a:rPr>
              <a:t>BANTEN</a:t>
            </a:r>
            <a:endParaRPr sz="2400" dirty="0">
              <a:ln>
                <a:solidFill>
                  <a:schemeClr val="bg1"/>
                </a:solidFill>
              </a:ln>
              <a:solidFill>
                <a:srgbClr val="002060"/>
              </a:solidFill>
              <a:latin typeface="Arial Black"/>
              <a:cs typeface="Arial Black"/>
            </a:endParaRPr>
          </a:p>
        </p:txBody>
      </p:sp>
      <p:pic>
        <p:nvPicPr>
          <p:cNvPr id="6" name="Picture 5">
            <a:extLst>
              <a:ext uri="{FF2B5EF4-FFF2-40B4-BE49-F238E27FC236}">
                <a16:creationId xmlns:a16="http://schemas.microsoft.com/office/drawing/2014/main" id="{83AC3611-0B36-4D4D-94AB-BBF38A4A2150}"/>
              </a:ext>
            </a:extLst>
          </p:cNvPr>
          <p:cNvPicPr>
            <a:picLocks noChangeAspect="1"/>
          </p:cNvPicPr>
          <p:nvPr/>
        </p:nvPicPr>
        <p:blipFill>
          <a:blip r:embed="rId3"/>
          <a:stretch>
            <a:fillRect/>
          </a:stretch>
        </p:blipFill>
        <p:spPr>
          <a:xfrm>
            <a:off x="-36239" y="132204"/>
            <a:ext cx="11917089" cy="6618441"/>
          </a:xfrm>
          <a:prstGeom prst="rect">
            <a:avLst/>
          </a:prstGeom>
        </p:spPr>
      </p:pic>
    </p:spTree>
    <p:extLst>
      <p:ext uri="{BB962C8B-B14F-4D97-AF65-F5344CB8AC3E}">
        <p14:creationId xmlns:p14="http://schemas.microsoft.com/office/powerpoint/2010/main" val="233175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66"/>
        </a:solidFill>
        <a:scene3d>
          <a:camera prst="orthographicFront"/>
          <a:lightRig rig="threePt" dir="t">
            <a:rot lat="0" lon="0" rev="7500000"/>
          </a:lightRig>
        </a:scene3d>
        <a:sp3d prstMaterial="plastic">
          <a:bevelT w="127000" h="25400" prst="relaxedInset"/>
        </a:sp3d>
      </a:spPr>
      <a:bodyPr rtlCol="0" anchor="ctr"/>
      <a:lstStyle>
        <a:defPPr algn="ctr">
          <a:defRPr sz="3200" b="1" smtClean="0"/>
        </a:defPPr>
      </a:lstStyle>
      <a: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626</Words>
  <Application>Microsoft Office PowerPoint</Application>
  <PresentationFormat>Custom</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Degalloonz</dc:creator>
  <cp:lastModifiedBy>welen kurniawan</cp:lastModifiedBy>
  <cp:revision>55</cp:revision>
  <dcterms:created xsi:type="dcterms:W3CDTF">2017-12-12T02:54:58Z</dcterms:created>
  <dcterms:modified xsi:type="dcterms:W3CDTF">2025-06-19T13:44:51Z</dcterms:modified>
</cp:coreProperties>
</file>